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Maven Pro"/>
      <p:regular r:id="rId39"/>
      <p:bold r:id="rId40"/>
    </p:embeddedFont>
    <p:embeddedFont>
      <p:font typeface="Comfortaa"/>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FBDE74-BA46-49E8-887B-C52C412BC30E}">
  <a:tblStyle styleId="{03FBDE74-BA46-49E8-887B-C52C412BC3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2e1a5ac5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2e1a5ac5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Tech_company: is your employer primarily a tech company/organization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Mental_health_options_under_coverage: do you know the options for mental health care your employer provides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Employer_offer_mental_health_resources: does your employer provide resources to learn more about mental health issues and how to seek help?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Medical__coverage_including_mental_health_treatment: does your employer provide medical coverage that includes mental health treatment?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Previous_employer_provide_mental_health_benefits: did your previous employer provide mental health benefits?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Awareness_of_mental_health_coverage_by_prev_employers: were you aware of your mental health coverage plan by your previous employers?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Prev_employer_offer_mental_health_resources: did your previous employer provide resources to learn more about mental health issues and how to seek help?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Mental_health_identity_hurt_career: if you have a mental health condition, do you feel that it interferes with your work?</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Current_mental_health_disorder: does the individual currently have a mental health disorder?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e6cfbb7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e6cfbb7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target we chose was whether or not a company or place of employment have mental health coverage/benefits for their employers. We chose this question because we know that models perform better when given the most relevant information about what is being predicted. This question was both relevant and straightforward.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48523cf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148523cf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This ERD was made with QuickDB.  We created two tables, one for the general information of the employee </a:t>
            </a:r>
            <a:r>
              <a:rPr lang="en"/>
              <a:t>respondents, and the second that contained their responses to the questions pertaining to mental health care coverage.  We then exported the created schema into PGAdmin4 in order to create our database.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ea81fa7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1ea81fa7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Two screenshots from our PostgreSQL database.  </a:t>
            </a:r>
            <a:r>
              <a:rPr lang="en">
                <a:solidFill>
                  <a:schemeClr val="dk1"/>
                </a:solidFill>
              </a:rPr>
              <a:t>Our database was</a:t>
            </a:r>
            <a:r>
              <a:rPr lang="en">
                <a:solidFill>
                  <a:schemeClr val="dk1"/>
                </a:solidFill>
              </a:rPr>
              <a:t> created as a PostgreSQL using PGAdmin4.  The two tables from our ERD were created by exporting the schema into PGAdmin.  Our data was sliced into two separate csv files containing the proper columns in order to import the data into the appropriate tables.  Once both tables of data were imported, we were able to complete simple select statements, as well as create a join between the two tables on the ID columns.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a08a3c9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a08a3c9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a08a3c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a08a3c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dk1"/>
              </a:buClr>
              <a:buSzPts val="1200"/>
              <a:buChar char="●"/>
            </a:pPr>
            <a:r>
              <a:rPr lang="en" sz="1200">
                <a:solidFill>
                  <a:schemeClr val="dk1"/>
                </a:solidFill>
              </a:rPr>
              <a:t>Features are the variables used to make a prediction. Target is the predicted outcome.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828584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828584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Bradley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Classification is used to predict discrete outcomes. </a:t>
            </a:r>
            <a:endParaRPr sz="1200"/>
          </a:p>
          <a:p>
            <a:pPr indent="45720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Logistic regression predicts binary outcomes, meaning that there are only two possible outcomes</a:t>
            </a:r>
            <a:endParaRPr b="1"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rgbClr val="2B2B2B"/>
              </a:buClr>
              <a:buSzPts val="1200"/>
              <a:buFont typeface="Roboto"/>
              <a:buChar char="○"/>
            </a:pPr>
            <a:r>
              <a:rPr b="1" lang="en" sz="1200">
                <a:solidFill>
                  <a:srgbClr val="2B2B2B"/>
                </a:solidFill>
                <a:latin typeface="Roboto"/>
                <a:ea typeface="Roboto"/>
                <a:cs typeface="Roboto"/>
                <a:sym typeface="Roboto"/>
              </a:rPr>
              <a:t>Regression</a:t>
            </a:r>
            <a:r>
              <a:rPr lang="en" sz="1200">
                <a:solidFill>
                  <a:srgbClr val="2B2B2B"/>
                </a:solidFill>
                <a:latin typeface="Roboto"/>
                <a:ea typeface="Roboto"/>
                <a:cs typeface="Roboto"/>
                <a:sym typeface="Roboto"/>
              </a:rPr>
              <a:t> is used to predict continuous variables.</a:t>
            </a:r>
            <a:endParaRPr/>
          </a:p>
          <a:p>
            <a:pPr indent="-298450" lvl="0" marL="914400" rtl="0" algn="l">
              <a:spcBef>
                <a:spcPts val="0"/>
              </a:spcBef>
              <a:spcAft>
                <a:spcPts val="0"/>
              </a:spcAft>
              <a:buSzPts val="1100"/>
              <a:buChar char="●"/>
            </a:pPr>
            <a:r>
              <a:rPr lang="en"/>
              <a:t>Survey</a:t>
            </a:r>
            <a:r>
              <a:rPr lang="en"/>
              <a:t> data was an incomplete data source.  </a:t>
            </a:r>
            <a:endParaRPr/>
          </a:p>
          <a:p>
            <a:pPr indent="-298450" lvl="0" marL="914400" rtl="0" algn="l">
              <a:spcBef>
                <a:spcPts val="0"/>
              </a:spcBef>
              <a:spcAft>
                <a:spcPts val="0"/>
              </a:spcAft>
              <a:buSzPts val="1100"/>
              <a:buChar char="●"/>
            </a:pPr>
            <a:r>
              <a:rPr lang="en"/>
              <a:t>This </a:t>
            </a:r>
            <a:r>
              <a:rPr lang="en"/>
              <a:t>required</a:t>
            </a:r>
            <a:r>
              <a:rPr lang="en"/>
              <a:t> many assumptions to make and cause </a:t>
            </a:r>
            <a:r>
              <a:rPr lang="en"/>
              <a:t>unintended</a:t>
            </a:r>
            <a:r>
              <a:rPr lang="en"/>
              <a:t> bias.</a:t>
            </a:r>
            <a:endParaRPr/>
          </a:p>
          <a:p>
            <a:pPr indent="-298450" lvl="0" marL="914400" rtl="0" algn="l">
              <a:spcBef>
                <a:spcPts val="0"/>
              </a:spcBef>
              <a:spcAft>
                <a:spcPts val="0"/>
              </a:spcAft>
              <a:buSzPts val="1100"/>
              <a:buChar char="●"/>
            </a:pPr>
            <a:r>
              <a:rPr lang="en"/>
              <a:t>Features were </a:t>
            </a:r>
            <a:r>
              <a:rPr lang="en"/>
              <a:t>heavily</a:t>
            </a:r>
            <a:r>
              <a:rPr lang="en"/>
              <a:t> skewed in one </a:t>
            </a:r>
            <a:r>
              <a:rPr lang="en"/>
              <a:t>direction</a:t>
            </a:r>
            <a:r>
              <a:rPr lang="en"/>
              <a:t> that may have caused underfitting. </a:t>
            </a:r>
            <a:endParaRPr/>
          </a:p>
          <a:p>
            <a:pPr indent="-298450" lvl="0" marL="9144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a46936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a46936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Bradley</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Optimizing</a:t>
            </a:r>
            <a:r>
              <a:rPr lang="en"/>
              <a:t> of Classification </a:t>
            </a:r>
            <a:r>
              <a:rPr lang="en"/>
              <a:t>algorithms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Models</a:t>
            </a:r>
            <a:endParaRPr/>
          </a:p>
          <a:p>
            <a:pPr indent="-298450" lvl="0" marL="457200" rtl="0" algn="l">
              <a:spcBef>
                <a:spcPts val="0"/>
              </a:spcBef>
              <a:spcAft>
                <a:spcPts val="0"/>
              </a:spcAft>
              <a:buSzPts val="1100"/>
              <a:buAutoNum type="arabicPeriod"/>
            </a:pPr>
            <a:r>
              <a:rPr lang="en"/>
              <a:t>Parameters</a:t>
            </a:r>
            <a:endParaRPr/>
          </a:p>
          <a:p>
            <a:pPr indent="-298450" lvl="0" marL="457200" rtl="0" algn="l">
              <a:spcBef>
                <a:spcPts val="0"/>
              </a:spcBef>
              <a:spcAft>
                <a:spcPts val="0"/>
              </a:spcAft>
              <a:buSzPts val="1100"/>
              <a:buAutoNum type="arabicPeriod"/>
            </a:pPr>
            <a:r>
              <a:rPr lang="en"/>
              <a:t>Random State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37846f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37846f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a08a3c9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a08a3c9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e1a5ac5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e1a5ac5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f82d81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f82d81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should I read through this storyboard, even tho all of these processes will be already explained?</a:t>
            </a:r>
            <a:endParaRPr/>
          </a:p>
          <a:p>
            <a:pPr indent="0" lvl="0" marL="0" rtl="0" algn="l">
              <a:spcBef>
                <a:spcPts val="0"/>
              </a:spcBef>
              <a:spcAft>
                <a:spcPts val="0"/>
              </a:spcAft>
              <a:buNone/>
            </a:pPr>
            <a:r>
              <a:rPr lang="en"/>
              <a:t>This storyboard demonstrates our processes we used to complete our final project.  First, we decided on a question that we wanted answered: Will your potential employer offer mental health coverage in your healthcare plan?  Next, we created a PostgreSQL database using PGAdmin4 .  This data was cleaned, and encoded during the EDA phase of our project.  A heatmap and plots were created from the data after EDA was completed.  Multiple machine learning algorithms were ran in order to achieve the best accuracy.  Of those, the Gradient Boosting Classifier was the best achieving 83%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storyboard gives our basic structure used for this project.  We decided on the question we wanted answered, created the database according to the features/target data we selected.  We performed EDA to the dataset we chose.  The machine learning model was created using the </a:t>
            </a:r>
            <a:r>
              <a:rPr lang="en"/>
              <a:t>gradient boosting classifier, and we found the model to be 83% accurate as to predicting whether a company will provide health care coverage in their insurance coverage. </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1828584d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1828584d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A dashboard was created with Tableau Public.  Of the five worksheets created, three were used on the Dashboard.  The first worksheet (Number of Mental Health Coverage by Country) is a world map showing the counts of mental health coverage by country.  This worksheet is interactive because you can adjust the filters to show the different counts in each country for the different coverage responses: Yes, No, NA, I don't know, and Not eligible for coverage.  This map is interactive so that the user can select the specific count they are interested in seeing for each country.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worksheet is a bar chart that shows if the </a:t>
            </a:r>
            <a:r>
              <a:rPr lang="en"/>
              <a:t>respondents</a:t>
            </a:r>
            <a:r>
              <a:rPr lang="en"/>
              <a:t> company is a tech company or not, and whether or not the respondent works from home Always, Never or Sometimes.  We were interested in this number because we were curious if there is a relationship between mental health and working from home, and whether or not an employer would offer coverage for those employees working from home that would need mental health coverage.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worksheet used on the dashboard shows the percentages from the answers of the respondents as to whether they have a mental health disorder (yes, no, maybe) and if those respondents have mental health care coverage (Yes, No, NA, I don't know, Not eligible for Coverage).  This was interesting to see the correlation between someone who has a mental health disorder, and if they do or do not have mental health care coverage to treat the disorder.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importantly, we used an image displaying the results of the accuracy score, confusion matrix, and classification report for our machine learning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1a08a3c9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1a08a3c9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Diving deeper: Tech, work from home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a08a3c9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a08a3c9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24242"/>
                </a:solidFill>
                <a:latin typeface="Nunito"/>
                <a:ea typeface="Nunito"/>
                <a:cs typeface="Nunito"/>
                <a:sym typeface="Nunito"/>
              </a:rPr>
              <a:t>Bradley</a:t>
            </a:r>
            <a:endParaRPr b="1" sz="12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424242"/>
                </a:solidFill>
                <a:latin typeface="Nunito"/>
                <a:ea typeface="Nunito"/>
                <a:cs typeface="Nunito"/>
                <a:sym typeface="Nunito"/>
              </a:rPr>
              <a:t>A larger dataset or different feature selection</a:t>
            </a:r>
            <a:endParaRPr/>
          </a:p>
          <a:p>
            <a:pPr indent="0" lvl="0" marL="0" rtl="0" algn="l">
              <a:lnSpc>
                <a:spcPct val="115000"/>
              </a:lnSpc>
              <a:spcBef>
                <a:spcPts val="1200"/>
              </a:spcBef>
              <a:spcAft>
                <a:spcPts val="1200"/>
              </a:spcAft>
              <a:buNone/>
            </a:pPr>
            <a:r>
              <a:rPr lang="en"/>
              <a:t>Better understanding of our types of data… yes it’s </a:t>
            </a:r>
            <a:r>
              <a:rPr lang="en"/>
              <a:t>categorical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828584d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828584d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e50d09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e50d09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a08a3c9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a08a3c9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48523c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48523c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interested in seeing how mental health is viewed in the workplace.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48523cf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48523cf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957">
                <a:solidFill>
                  <a:srgbClr val="424242"/>
                </a:solidFill>
                <a:highlight>
                  <a:schemeClr val="lt1"/>
                </a:highlight>
                <a:latin typeface="Nunito"/>
                <a:ea typeface="Nunito"/>
                <a:cs typeface="Nunito"/>
                <a:sym typeface="Nunito"/>
              </a:rPr>
              <a:t>Questions we chose not to use after all:</a:t>
            </a:r>
            <a:endParaRPr sz="1057">
              <a:solidFill>
                <a:srgbClr val="424242"/>
              </a:solidFill>
              <a:highlight>
                <a:schemeClr val="lt1"/>
              </a:highlight>
              <a:latin typeface="Nunito"/>
              <a:ea typeface="Nunito"/>
              <a:cs typeface="Nunito"/>
              <a:sym typeface="Nunito"/>
            </a:endParaRPr>
          </a:p>
          <a:p>
            <a:pPr indent="-289410" lvl="0" marL="457200" rtl="0" algn="l">
              <a:lnSpc>
                <a:spcPct val="105000"/>
              </a:lnSpc>
              <a:spcBef>
                <a:spcPts val="1200"/>
              </a:spcBef>
              <a:spcAft>
                <a:spcPts val="0"/>
              </a:spcAft>
              <a:buClr>
                <a:srgbClr val="424242"/>
              </a:buClr>
              <a:buSzPts val="958"/>
              <a:buFont typeface="Nunito"/>
              <a:buChar char="-"/>
            </a:pPr>
            <a:r>
              <a:rPr lang="en" sz="957">
                <a:solidFill>
                  <a:srgbClr val="424242"/>
                </a:solidFill>
                <a:latin typeface="Nunito"/>
                <a:ea typeface="Nunito"/>
                <a:cs typeface="Nunito"/>
                <a:sym typeface="Nunito"/>
              </a:rPr>
              <a:t>Does working remotely have a positive or negative impact on one’s employment?</a:t>
            </a:r>
            <a:endParaRPr sz="957">
              <a:solidFill>
                <a:srgbClr val="424242"/>
              </a:solidFill>
              <a:highlight>
                <a:srgbClr val="FFFF00"/>
              </a:highlight>
              <a:latin typeface="Nunito"/>
              <a:ea typeface="Nunito"/>
              <a:cs typeface="Nunito"/>
              <a:sym typeface="Nunito"/>
            </a:endParaRPr>
          </a:p>
          <a:p>
            <a:pPr indent="-289410" lvl="0" marL="457200" rtl="0" algn="l">
              <a:lnSpc>
                <a:spcPct val="105000"/>
              </a:lnSpc>
              <a:spcBef>
                <a:spcPts val="0"/>
              </a:spcBef>
              <a:spcAft>
                <a:spcPts val="0"/>
              </a:spcAft>
              <a:buClr>
                <a:srgbClr val="424242"/>
              </a:buClr>
              <a:buSzPts val="958"/>
              <a:buFont typeface="Nunito"/>
              <a:buChar char="-"/>
            </a:pPr>
            <a:r>
              <a:rPr lang="en" sz="957">
                <a:solidFill>
                  <a:srgbClr val="424242"/>
                </a:solidFill>
                <a:latin typeface="Nunito"/>
                <a:ea typeface="Nunito"/>
                <a:cs typeface="Nunito"/>
                <a:sym typeface="Nunito"/>
              </a:rPr>
              <a:t>What support/best practices do employers provide for mental health when their employees work from home?</a:t>
            </a:r>
            <a:endParaRPr sz="957">
              <a:solidFill>
                <a:srgbClr val="424242"/>
              </a:solidFill>
              <a:highlight>
                <a:srgbClr val="FFFF00"/>
              </a:highlight>
              <a:latin typeface="Nunito"/>
              <a:ea typeface="Nunito"/>
              <a:cs typeface="Nunito"/>
              <a:sym typeface="Nunito"/>
            </a:endParaRPr>
          </a:p>
          <a:p>
            <a:pPr indent="-289410" lvl="0" marL="457200" rtl="0" algn="l">
              <a:lnSpc>
                <a:spcPct val="105000"/>
              </a:lnSpc>
              <a:spcBef>
                <a:spcPts val="0"/>
              </a:spcBef>
              <a:spcAft>
                <a:spcPts val="0"/>
              </a:spcAft>
              <a:buClr>
                <a:srgbClr val="424242"/>
              </a:buClr>
              <a:buSzPts val="958"/>
              <a:buFont typeface="Nunito"/>
              <a:buChar char="-"/>
            </a:pPr>
            <a:r>
              <a:rPr lang="en" sz="957">
                <a:solidFill>
                  <a:srgbClr val="424242"/>
                </a:solidFill>
                <a:latin typeface="Nunito"/>
                <a:ea typeface="Nunito"/>
                <a:cs typeface="Nunito"/>
                <a:sym typeface="Nunito"/>
              </a:rPr>
              <a:t>Do people with mental health disorders work from home more than those who do not have a mental health disorder?</a:t>
            </a:r>
            <a:endParaRPr sz="7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7846f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7846f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1007">
                <a:solidFill>
                  <a:srgbClr val="424242"/>
                </a:solidFill>
                <a:latin typeface="Nunito"/>
                <a:ea typeface="Nunito"/>
                <a:cs typeface="Nunito"/>
                <a:sym typeface="Nunito"/>
              </a:rPr>
              <a:t>Preliminary Data Preprocessing</a:t>
            </a:r>
            <a:endParaRPr sz="1007">
              <a:solidFill>
                <a:srgbClr val="424242"/>
              </a:solidFill>
              <a:latin typeface="Nunito"/>
              <a:ea typeface="Nunito"/>
              <a:cs typeface="Nunito"/>
              <a:sym typeface="Nunito"/>
            </a:endParaRPr>
          </a:p>
          <a:p>
            <a:pPr indent="0" lvl="0" marL="0" rtl="0" algn="l">
              <a:spcBef>
                <a:spcPts val="1200"/>
              </a:spcBef>
              <a:spcAft>
                <a:spcPts val="0"/>
              </a:spcAft>
              <a:buNone/>
            </a:pPr>
            <a:r>
              <a:rPr lang="en"/>
              <a:t>Bar plot showing the percentages of Mental Health Coverage by survey respondants.</a:t>
            </a:r>
            <a:endParaRPr/>
          </a:p>
          <a:p>
            <a:pPr indent="0" lvl="0" marL="0" rtl="0" algn="l">
              <a:spcBef>
                <a:spcPts val="0"/>
              </a:spcBef>
              <a:spcAft>
                <a:spcPts val="0"/>
              </a:spcAft>
              <a:buNone/>
            </a:pPr>
            <a:r>
              <a:rPr lang="en"/>
              <a:t>Understanding how the features interact with each other is crucial when deciding which features to use in a model because if you have a high number of correlated features, it could cause the model to less effective and accurate. So we decided to use a correlation matrix to find different relationships between the variables in our dataset and determine whether or not they were similar enough to skew the output. For example, representing the same output. In order to display those different relationships, we used a correlation heatmap.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a08a3cb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a08a3cb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24242"/>
                </a:solidFill>
                <a:latin typeface="Nunito"/>
                <a:ea typeface="Nunito"/>
                <a:cs typeface="Nunito"/>
                <a:sym typeface="Nunito"/>
              </a:rPr>
              <a:t>There were a number of things we had to do in order to transform the given data into a form that was easier to interpret. First, we started off by renaming the columns so they could be more concise and easier to read while coding. When choosing features we had columns with:</a:t>
            </a:r>
            <a:endParaRPr sz="900">
              <a:solidFill>
                <a:srgbClr val="424242"/>
              </a:solidFill>
              <a:latin typeface="Nunito"/>
              <a:ea typeface="Nunito"/>
              <a:cs typeface="Nunito"/>
              <a:sym typeface="Nunito"/>
            </a:endParaRPr>
          </a:p>
          <a:p>
            <a:pPr indent="-285750" lvl="0" marL="457200" rtl="0" algn="l">
              <a:lnSpc>
                <a:spcPct val="115000"/>
              </a:lnSpc>
              <a:spcBef>
                <a:spcPts val="1200"/>
              </a:spcBef>
              <a:spcAft>
                <a:spcPts val="0"/>
              </a:spcAft>
              <a:buClr>
                <a:srgbClr val="424242"/>
              </a:buClr>
              <a:buSzPts val="900"/>
              <a:buFont typeface="Nunito"/>
              <a:buChar char="-"/>
            </a:pPr>
            <a:r>
              <a:rPr lang="en" sz="900">
                <a:solidFill>
                  <a:srgbClr val="424242"/>
                </a:solidFill>
                <a:latin typeface="Nunito"/>
                <a:ea typeface="Nunito"/>
                <a:cs typeface="Nunito"/>
                <a:sym typeface="Nunito"/>
              </a:rPr>
              <a:t>Categorical Features; since algorithms are not designed to process textual data we decided to use one-hot encoding</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Multiple missing values; we used fillna() to replace all null values with NA.</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Our target was a categorical value as well, so we converted it to an integer to avoid being encoded</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a08a3cb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a08a3cbe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007">
                <a:solidFill>
                  <a:srgbClr val="424242"/>
                </a:solidFill>
                <a:latin typeface="Nunito"/>
                <a:ea typeface="Nunito"/>
                <a:cs typeface="Nunito"/>
                <a:sym typeface="Nunito"/>
              </a:rPr>
              <a:t>Our target was ‘Mental Health Coverage” and whether or not a company offers it as a benefit. So, when choosing our targets we wanted to make sure that they were variables that could help predict that in some way. We also chose features on interest; if two variables could be associated with one another, or have a casual relationship based on a negative or positive correlation. For example, mental health coverage in tech,  mental health coverage while working from home?, and mental health coverage based on the country that you live in. Comparing gender with current mental health disorders, and whether or not mental health coverage could show us some results worth looking into for future analyses and research. Comparing whether or not companies offer mental health coverage with Age and current mental health disorders could possibly show recommendations to companies to offer mental health coverage to their employees or not. These are all things we were thinking of while selecting our features.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jpg"/><Relationship Id="rId8"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9.jpg"/><Relationship Id="rId5" Type="http://schemas.openxmlformats.org/officeDocument/2006/relationships/image" Target="../media/image6.jpg"/><Relationship Id="rId6" Type="http://schemas.openxmlformats.org/officeDocument/2006/relationships/image" Target="../media/image28.png"/><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hyperlink" Target="https://public.tableau.com/app/profile/stacey.marotta/viz/Mental_Health_FP/Dashboard1?publish=y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00000"/>
                </a:solidFill>
              </a:rPr>
              <a:t>Mental Health and </a:t>
            </a:r>
            <a:endParaRPr>
              <a:solidFill>
                <a:srgbClr val="000000"/>
              </a:solidFill>
            </a:endParaRPr>
          </a:p>
          <a:p>
            <a:pPr indent="0" lvl="0" marL="0" rtl="0" algn="l">
              <a:spcBef>
                <a:spcPts val="0"/>
              </a:spcBef>
              <a:spcAft>
                <a:spcPts val="0"/>
              </a:spcAft>
              <a:buNone/>
            </a:pPr>
            <a:r>
              <a:rPr lang="en">
                <a:solidFill>
                  <a:srgbClr val="000000"/>
                </a:solidFill>
              </a:rPr>
              <a:t>Employment</a:t>
            </a:r>
            <a:endParaRPr>
              <a:solidFill>
                <a:srgbClr val="000000"/>
              </a:solidFill>
            </a:endParaRPr>
          </a:p>
        </p:txBody>
      </p:sp>
      <p:sp>
        <p:nvSpPr>
          <p:cNvPr id="278" name="Google Shape;278;p13"/>
          <p:cNvSpPr txBox="1"/>
          <p:nvPr>
            <p:ph idx="1" type="subTitle"/>
          </p:nvPr>
        </p:nvSpPr>
        <p:spPr>
          <a:xfrm>
            <a:off x="824000" y="3596300"/>
            <a:ext cx="50169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B2B2B"/>
                </a:solidFill>
              </a:rPr>
              <a:t>Bradley Caldwell, Ariana Davis, and Stacey Marotta</a:t>
            </a:r>
            <a:endParaRPr>
              <a:solidFill>
                <a:srgbClr val="2B2B2B"/>
              </a:solidFill>
            </a:endParaRPr>
          </a:p>
        </p:txBody>
      </p:sp>
      <p:sp>
        <p:nvSpPr>
          <p:cNvPr id="279" name="Google Shape;279;p13"/>
          <p:cNvSpPr txBox="1"/>
          <p:nvPr/>
        </p:nvSpPr>
        <p:spPr>
          <a:xfrm>
            <a:off x="0" y="4835700"/>
            <a:ext cx="10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May 2023</a:t>
            </a:r>
            <a:endParaRPr sz="8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2"/>
          <p:cNvSpPr txBox="1"/>
          <p:nvPr>
            <p:ph type="title"/>
          </p:nvPr>
        </p:nvSpPr>
        <p:spPr>
          <a:xfrm>
            <a:off x="1214775" y="761775"/>
            <a:ext cx="18861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a:t>
            </a:r>
            <a:endParaRPr/>
          </a:p>
        </p:txBody>
      </p:sp>
      <p:graphicFrame>
        <p:nvGraphicFramePr>
          <p:cNvPr id="347" name="Google Shape;347;p22"/>
          <p:cNvGraphicFramePr/>
          <p:nvPr/>
        </p:nvGraphicFramePr>
        <p:xfrm>
          <a:off x="1367950" y="1529975"/>
          <a:ext cx="3000000" cy="3000000"/>
        </p:xfrm>
        <a:graphic>
          <a:graphicData uri="http://schemas.openxmlformats.org/drawingml/2006/table">
            <a:tbl>
              <a:tblPr>
                <a:noFill/>
                <a:tableStyleId>{03FBDE74-BA46-49E8-887B-C52C412BC30E}</a:tableStyleId>
              </a:tblPr>
              <a:tblGrid>
                <a:gridCol w="1447800"/>
                <a:gridCol w="1447800"/>
                <a:gridCol w="1447800"/>
                <a:gridCol w="1447800"/>
                <a:gridCol w="1447800"/>
              </a:tblGrid>
              <a:tr h="381000">
                <a:tc gridSpan="5">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Features</a:t>
                      </a:r>
                      <a:endParaRPr/>
                    </a:p>
                  </a:txBody>
                  <a:tcPr marT="91425" marB="91425" marR="91425" marL="91425"/>
                </a:tc>
                <a:tc hMerge="1"/>
                <a:tc hMerge="1"/>
                <a:tc hMerge="1"/>
                <a:tc hMerge="1"/>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‘TECH_COMPANY’</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'MENTAL_HEALTH_OPTIONS_UNDER_COVERAGE'</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'MEDICAL_COVERAGE_INCLUDING_MENTAL_HEALTH_TREATMENT'</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'PREV_EMPLOYERS_PROVIDE_MENTAL_HEALTH_BENEFITS'</a:t>
                      </a:r>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'AWARENESS_OF_MENTAL_HEALTH_COVERAGE_BY_PREV_EMPLOYERS'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‘MENTAL_HEALTH_IDENTITY_HURT_CAREER’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‘CURRENT_MENTAL_HEALTH_DISORDER’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‘AGE’</a:t>
                      </a:r>
                      <a:endParaRPr/>
                    </a:p>
                  </a:txBody>
                  <a:tcPr marT="91425" marB="91425" marR="91425" marL="91425">
                    <a:lnB cap="flat" cmpd="sng" w="9525">
                      <a:solidFill>
                        <a:schemeClr val="dk2"/>
                      </a:solidFill>
                      <a:prstDash val="solid"/>
                      <a:round/>
                      <a:headEnd len="sm" w="sm" type="none"/>
                      <a:tailEnd len="sm" w="sm" type="none"/>
                    </a:lnB>
                  </a:tcPr>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‘GENDER’</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‘COUNTRY_WORKING_IN’</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‘WFH’</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R cap="flat" cmpd="sng" w="9525">
                      <a:solidFill>
                        <a:schemeClr val="dk2"/>
                      </a:solidFill>
                      <a:prstDash val="solid"/>
                      <a:round/>
                      <a:headEnd len="sm" w="sm" type="none"/>
                      <a:tailEnd len="sm" w="sm" type="none"/>
                    </a:lnR>
                    <a:solidFill>
                      <a:schemeClr val="dk2"/>
                    </a:solidFill>
                  </a:tcPr>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3"/>
          <p:cNvSpPr txBox="1"/>
          <p:nvPr>
            <p:ph type="title"/>
          </p:nvPr>
        </p:nvSpPr>
        <p:spPr>
          <a:xfrm>
            <a:off x="1284050" y="727150"/>
            <a:ext cx="13668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a:t>
            </a:r>
            <a:endParaRPr/>
          </a:p>
        </p:txBody>
      </p:sp>
      <p:graphicFrame>
        <p:nvGraphicFramePr>
          <p:cNvPr id="353" name="Google Shape;353;p23"/>
          <p:cNvGraphicFramePr/>
          <p:nvPr/>
        </p:nvGraphicFramePr>
        <p:xfrm>
          <a:off x="1427275" y="1963250"/>
          <a:ext cx="3000000" cy="3000000"/>
        </p:xfrm>
        <a:graphic>
          <a:graphicData uri="http://schemas.openxmlformats.org/drawingml/2006/table">
            <a:tbl>
              <a:tblPr>
                <a:noFill/>
                <a:tableStyleId>{03FBDE74-BA46-49E8-887B-C52C412BC30E}</a:tableStyleId>
              </a:tblPr>
              <a:tblGrid>
                <a:gridCol w="3230525"/>
              </a:tblGrid>
              <a:tr h="396200">
                <a:tc>
                  <a:txBody>
                    <a:bodyPr/>
                    <a:lstStyle/>
                    <a:p>
                      <a:pPr indent="0" lvl="0" marL="0" rtl="0" algn="l">
                        <a:spcBef>
                          <a:spcPts val="0"/>
                        </a:spcBef>
                        <a:spcAft>
                          <a:spcPts val="0"/>
                        </a:spcAft>
                        <a:buNone/>
                      </a:pPr>
                      <a:r>
                        <a:rPr lang="en"/>
                        <a:t>Target</a:t>
                      </a:r>
                      <a:endParaRPr/>
                    </a:p>
                  </a:txBody>
                  <a:tcPr marT="91425" marB="91425" marR="91425" marL="91425"/>
                </a:tc>
              </a:tr>
              <a:tr h="57605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'MENTAL_HEALTH_COVERAGE?'</a:t>
                      </a:r>
                      <a:endParaRPr/>
                    </a:p>
                  </a:txBody>
                  <a:tcPr marT="91425" marB="91425" marR="91425" marL="91425"/>
                </a:tc>
              </a:tr>
            </a:tbl>
          </a:graphicData>
        </a:graphic>
      </p:graphicFrame>
      <p:pic>
        <p:nvPicPr>
          <p:cNvPr id="354" name="Google Shape;354;p23"/>
          <p:cNvPicPr preferRelativeResize="0"/>
          <p:nvPr/>
        </p:nvPicPr>
        <p:blipFill>
          <a:blip r:embed="rId3">
            <a:alphaModFix/>
          </a:blip>
          <a:stretch>
            <a:fillRect/>
          </a:stretch>
        </p:blipFill>
        <p:spPr>
          <a:xfrm>
            <a:off x="5352424" y="1162186"/>
            <a:ext cx="3250525" cy="257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303800" y="751900"/>
            <a:ext cx="3730800" cy="6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QuickDB ERD </a:t>
            </a:r>
            <a:endParaRPr/>
          </a:p>
        </p:txBody>
      </p:sp>
      <p:sp>
        <p:nvSpPr>
          <p:cNvPr id="360" name="Google Shape;360;p24"/>
          <p:cNvSpPr txBox="1"/>
          <p:nvPr>
            <p:ph idx="1" type="body"/>
          </p:nvPr>
        </p:nvSpPr>
        <p:spPr>
          <a:xfrm>
            <a:off x="1247050" y="19664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61" name="Google Shape;361;p24"/>
          <p:cNvPicPr preferRelativeResize="0"/>
          <p:nvPr/>
        </p:nvPicPr>
        <p:blipFill>
          <a:blip r:embed="rId3">
            <a:alphaModFix/>
          </a:blip>
          <a:stretch>
            <a:fillRect/>
          </a:stretch>
        </p:blipFill>
        <p:spPr>
          <a:xfrm>
            <a:off x="1303800" y="1305427"/>
            <a:ext cx="7840199" cy="34175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1303800" y="598575"/>
            <a:ext cx="2409000" cy="6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a:t>
            </a:r>
            <a:endParaRPr/>
          </a:p>
        </p:txBody>
      </p:sp>
      <p:sp>
        <p:nvSpPr>
          <p:cNvPr id="367" name="Google Shape;367;p25"/>
          <p:cNvSpPr txBox="1"/>
          <p:nvPr>
            <p:ph idx="1" type="body"/>
          </p:nvPr>
        </p:nvSpPr>
        <p:spPr>
          <a:xfrm>
            <a:off x="1303800" y="1990050"/>
            <a:ext cx="2886600" cy="121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8" name="Google Shape;368;p25"/>
          <p:cNvPicPr preferRelativeResize="0"/>
          <p:nvPr/>
        </p:nvPicPr>
        <p:blipFill>
          <a:blip r:embed="rId3">
            <a:alphaModFix/>
          </a:blip>
          <a:stretch>
            <a:fillRect/>
          </a:stretch>
        </p:blipFill>
        <p:spPr>
          <a:xfrm>
            <a:off x="4901325" y="420075"/>
            <a:ext cx="4026625" cy="2939576"/>
          </a:xfrm>
          <a:prstGeom prst="rect">
            <a:avLst/>
          </a:prstGeom>
          <a:noFill/>
          <a:ln>
            <a:noFill/>
          </a:ln>
        </p:spPr>
      </p:pic>
      <p:pic>
        <p:nvPicPr>
          <p:cNvPr id="369" name="Google Shape;369;p25"/>
          <p:cNvPicPr preferRelativeResize="0"/>
          <p:nvPr/>
        </p:nvPicPr>
        <p:blipFill>
          <a:blip r:embed="rId4">
            <a:alphaModFix/>
          </a:blip>
          <a:stretch>
            <a:fillRect/>
          </a:stretch>
        </p:blipFill>
        <p:spPr>
          <a:xfrm>
            <a:off x="48300" y="1748450"/>
            <a:ext cx="4497733" cy="2939575"/>
          </a:xfrm>
          <a:prstGeom prst="rect">
            <a:avLst/>
          </a:prstGeom>
          <a:noFill/>
          <a:ln>
            <a:noFill/>
          </a:ln>
        </p:spPr>
      </p:pic>
      <p:sp>
        <p:nvSpPr>
          <p:cNvPr id="370" name="Google Shape;370;p25"/>
          <p:cNvSpPr txBox="1"/>
          <p:nvPr/>
        </p:nvSpPr>
        <p:spPr>
          <a:xfrm>
            <a:off x="2643188" y="997750"/>
            <a:ext cx="214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B2B2B"/>
                </a:solidFill>
                <a:latin typeface="Nunito"/>
                <a:ea typeface="Nunito"/>
                <a:cs typeface="Nunito"/>
                <a:sym typeface="Nunito"/>
              </a:rPr>
              <a:t>Shows Join</a:t>
            </a:r>
            <a:r>
              <a:rPr lang="en">
                <a:solidFill>
                  <a:srgbClr val="0000FF"/>
                </a:solidFill>
                <a:latin typeface="Comic Sans MS"/>
                <a:ea typeface="Comic Sans MS"/>
                <a:cs typeface="Comic Sans MS"/>
                <a:sym typeface="Comic Sans MS"/>
              </a:rPr>
              <a:t> </a:t>
            </a:r>
            <a:endParaRPr>
              <a:solidFill>
                <a:srgbClr val="0000FF"/>
              </a:solidFill>
              <a:latin typeface="Comic Sans MS"/>
              <a:ea typeface="Comic Sans MS"/>
              <a:cs typeface="Comic Sans MS"/>
              <a:sym typeface="Comic Sans MS"/>
            </a:endParaRPr>
          </a:p>
        </p:txBody>
      </p:sp>
      <p:sp>
        <p:nvSpPr>
          <p:cNvPr id="371" name="Google Shape;371;p25"/>
          <p:cNvSpPr txBox="1"/>
          <p:nvPr/>
        </p:nvSpPr>
        <p:spPr>
          <a:xfrm>
            <a:off x="5471338" y="3856725"/>
            <a:ext cx="28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B2B2B"/>
                </a:solidFill>
                <a:latin typeface="Nunito"/>
                <a:ea typeface="Nunito"/>
                <a:cs typeface="Nunito"/>
                <a:sym typeface="Nunito"/>
              </a:rPr>
              <a:t>Shows the </a:t>
            </a:r>
            <a:r>
              <a:rPr lang="en">
                <a:solidFill>
                  <a:srgbClr val="2B2B2B"/>
                </a:solidFill>
                <a:latin typeface="Nunito"/>
                <a:ea typeface="Nunito"/>
                <a:cs typeface="Nunito"/>
                <a:sym typeface="Nunito"/>
              </a:rPr>
              <a:t>table</a:t>
            </a:r>
            <a:r>
              <a:rPr lang="en">
                <a:solidFill>
                  <a:srgbClr val="2B2B2B"/>
                </a:solidFill>
                <a:latin typeface="Nunito"/>
                <a:ea typeface="Nunito"/>
                <a:cs typeface="Nunito"/>
                <a:sym typeface="Nunito"/>
              </a:rPr>
              <a:t> columns/simple select query of EMPLOYEES table</a:t>
            </a:r>
            <a:endParaRPr>
              <a:solidFill>
                <a:srgbClr val="2B2B2B"/>
              </a:solidFill>
              <a:latin typeface="Nunito"/>
              <a:ea typeface="Nunito"/>
              <a:cs typeface="Nunito"/>
              <a:sym typeface="Nunito"/>
            </a:endParaRPr>
          </a:p>
        </p:txBody>
      </p:sp>
      <p:cxnSp>
        <p:nvCxnSpPr>
          <p:cNvPr id="372" name="Google Shape;372;p25"/>
          <p:cNvCxnSpPr/>
          <p:nvPr/>
        </p:nvCxnSpPr>
        <p:spPr>
          <a:xfrm flipH="1">
            <a:off x="4567950" y="4292550"/>
            <a:ext cx="966600" cy="555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25"/>
          <p:cNvCxnSpPr>
            <a:endCxn id="370" idx="3"/>
          </p:cNvCxnSpPr>
          <p:nvPr/>
        </p:nvCxnSpPr>
        <p:spPr>
          <a:xfrm flipH="1" rot="10800000">
            <a:off x="4334888" y="1197850"/>
            <a:ext cx="452400" cy="3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6"/>
          <p:cNvSpPr txBox="1"/>
          <p:nvPr>
            <p:ph type="title"/>
          </p:nvPr>
        </p:nvSpPr>
        <p:spPr>
          <a:xfrm>
            <a:off x="1303800" y="707375"/>
            <a:ext cx="70305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2 - Model </a:t>
            </a:r>
            <a:r>
              <a:rPr lang="en"/>
              <a:t>Preparation</a:t>
            </a:r>
            <a:r>
              <a:rPr lang="en"/>
              <a:t> + Analysis </a:t>
            </a:r>
            <a:endParaRPr/>
          </a:p>
        </p:txBody>
      </p:sp>
      <p:pic>
        <p:nvPicPr>
          <p:cNvPr id="379" name="Google Shape;379;p26"/>
          <p:cNvPicPr preferRelativeResize="0"/>
          <p:nvPr/>
        </p:nvPicPr>
        <p:blipFill rotWithShape="1">
          <a:blip r:embed="rId3">
            <a:alphaModFix/>
          </a:blip>
          <a:srcRect b="0" l="0" r="58513" t="0"/>
          <a:stretch/>
        </p:blipFill>
        <p:spPr>
          <a:xfrm>
            <a:off x="3208825" y="1660293"/>
            <a:ext cx="2122601" cy="287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1303800" y="741975"/>
            <a:ext cx="48189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and Testing Sets</a:t>
            </a:r>
            <a:endParaRPr/>
          </a:p>
        </p:txBody>
      </p:sp>
      <p:sp>
        <p:nvSpPr>
          <p:cNvPr id="385" name="Google Shape;385;p2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The </a:t>
            </a:r>
            <a:r>
              <a:rPr lang="en" sz="1200"/>
              <a:t>training</a:t>
            </a:r>
            <a:r>
              <a:rPr lang="en" sz="1200"/>
              <a:t> and testing sets were </a:t>
            </a:r>
            <a:r>
              <a:rPr lang="en" sz="1200"/>
              <a:t>selected</a:t>
            </a:r>
            <a:r>
              <a:rPr lang="en" sz="1200"/>
              <a:t> using scikit learn’s </a:t>
            </a:r>
            <a:r>
              <a:rPr lang="en" sz="1200"/>
              <a:t>train_test_split</a:t>
            </a:r>
            <a:r>
              <a:rPr lang="en" sz="1200"/>
              <a:t>().</a:t>
            </a:r>
            <a:endParaRPr sz="1200"/>
          </a:p>
          <a:p>
            <a:pPr indent="0" lvl="0" marL="0" rtl="0" algn="l">
              <a:spcBef>
                <a:spcPts val="1200"/>
              </a:spcBef>
              <a:spcAft>
                <a:spcPts val="1200"/>
              </a:spcAft>
              <a:buNone/>
            </a:pPr>
            <a:r>
              <a:rPr lang="en" sz="1200"/>
              <a:t>Random seed 42 was selected as it’s the answer to the “Great Question” of “Life, the Universe and Everything”.</a:t>
            </a:r>
            <a:endParaRPr sz="1200"/>
          </a:p>
        </p:txBody>
      </p:sp>
      <p:pic>
        <p:nvPicPr>
          <p:cNvPr id="386" name="Google Shape;386;p27"/>
          <p:cNvPicPr preferRelativeResize="0"/>
          <p:nvPr/>
        </p:nvPicPr>
        <p:blipFill>
          <a:blip r:embed="rId3">
            <a:alphaModFix/>
          </a:blip>
          <a:stretch>
            <a:fillRect/>
          </a:stretch>
        </p:blipFill>
        <p:spPr>
          <a:xfrm>
            <a:off x="7658100" y="3682325"/>
            <a:ext cx="1485900" cy="14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1264250" y="732100"/>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392" name="Google Shape;392;p28"/>
          <p:cNvSpPr txBox="1"/>
          <p:nvPr>
            <p:ph idx="1" type="body"/>
          </p:nvPr>
        </p:nvSpPr>
        <p:spPr>
          <a:xfrm>
            <a:off x="571825" y="1960375"/>
            <a:ext cx="7272000" cy="301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000000"/>
                </a:solidFill>
              </a:rPr>
              <a:t>For our model, we have discrete outcomes. Classification algorithms are know to accurately predict binary outputs, so that is where we started our algorithm search.  There are several common classification algorithms such as logistic regression and random forests.  The team decided to start with logistic regression, and based on the results it did an okay job at predicting the proper result based on our train and test split.  The logical next step was to try out the random forest.  The results were better.</a:t>
            </a:r>
            <a:endParaRPr sz="1200">
              <a:solidFill>
                <a:srgbClr val="000000"/>
              </a:solidFill>
            </a:endParaRPr>
          </a:p>
        </p:txBody>
      </p:sp>
      <p:pic>
        <p:nvPicPr>
          <p:cNvPr id="393" name="Google Shape;393;p28"/>
          <p:cNvPicPr preferRelativeResize="0"/>
          <p:nvPr/>
        </p:nvPicPr>
        <p:blipFill>
          <a:blip r:embed="rId3">
            <a:alphaModFix/>
          </a:blip>
          <a:stretch>
            <a:fillRect/>
          </a:stretch>
        </p:blipFill>
        <p:spPr>
          <a:xfrm>
            <a:off x="7045527" y="0"/>
            <a:ext cx="2098476" cy="1318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type="title"/>
          </p:nvPr>
        </p:nvSpPr>
        <p:spPr>
          <a:xfrm>
            <a:off x="997175" y="751875"/>
            <a:ext cx="4997100" cy="6924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a:t>Hyperparameter Tuning</a:t>
            </a:r>
            <a:endParaRPr/>
          </a:p>
        </p:txBody>
      </p:sp>
      <p:sp>
        <p:nvSpPr>
          <p:cNvPr id="399" name="Google Shape;399;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Hyperparameter training was ran on several different algorithms.  A machine learning website was referenced in help to finding out on how to optimizing classification algorithms.  After hyperparameter training, the GradientBoostingClassifier and XGBClassifier algorithm turned out to have the best accuracy score. SVC,Ridge and KNeighborsClassifier were also trained and tested. Keras tuner was also used for a neural network approach.</a:t>
            </a:r>
            <a:endParaRPr/>
          </a:p>
        </p:txBody>
      </p:sp>
      <p:pic>
        <p:nvPicPr>
          <p:cNvPr id="400" name="Google Shape;400;p29"/>
          <p:cNvPicPr preferRelativeResize="0"/>
          <p:nvPr/>
        </p:nvPicPr>
        <p:blipFill>
          <a:blip r:embed="rId3">
            <a:alphaModFix/>
          </a:blip>
          <a:stretch>
            <a:fillRect/>
          </a:stretch>
        </p:blipFill>
        <p:spPr>
          <a:xfrm>
            <a:off x="6146675" y="152400"/>
            <a:ext cx="1685250" cy="168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0"/>
          <p:cNvSpPr txBox="1"/>
          <p:nvPr>
            <p:ph type="title"/>
          </p:nvPr>
        </p:nvSpPr>
        <p:spPr>
          <a:xfrm>
            <a:off x="1588975" y="742000"/>
            <a:ext cx="1624200" cy="6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406" name="Google Shape;406;p30"/>
          <p:cNvSpPr txBox="1"/>
          <p:nvPr>
            <p:ph idx="1" type="body"/>
          </p:nvPr>
        </p:nvSpPr>
        <p:spPr>
          <a:xfrm>
            <a:off x="1313975" y="20715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How accurate the model is at predicting mental health coverage?</a:t>
            </a:r>
            <a:endParaRPr sz="1200"/>
          </a:p>
          <a:p>
            <a:pPr indent="0" lvl="0" marL="0" rtl="0" algn="l">
              <a:spcBef>
                <a:spcPts val="1200"/>
              </a:spcBef>
              <a:spcAft>
                <a:spcPts val="0"/>
              </a:spcAft>
              <a:buNone/>
            </a:pPr>
            <a:r>
              <a:rPr lang="en" sz="1200"/>
              <a:t>Gradient Boosting Classifier gave the best results</a:t>
            </a:r>
            <a:endParaRPr sz="1200"/>
          </a:p>
          <a:p>
            <a:pPr indent="0" lvl="0" marL="0" rtl="0" algn="l">
              <a:spcBef>
                <a:spcPts val="1200"/>
              </a:spcBef>
              <a:spcAft>
                <a:spcPts val="0"/>
              </a:spcAft>
              <a:buNone/>
            </a:pPr>
            <a:r>
              <a:rPr lang="en" sz="1200"/>
              <a:t>Accuracy Score = .83</a:t>
            </a:r>
            <a:endParaRPr sz="1200"/>
          </a:p>
          <a:p>
            <a:pPr indent="0" lvl="0" marL="0" rtl="0" algn="l">
              <a:spcBef>
                <a:spcPts val="1200"/>
              </a:spcBef>
              <a:spcAft>
                <a:spcPts val="1200"/>
              </a:spcAft>
              <a:buNone/>
            </a:pPr>
            <a:r>
              <a:t/>
            </a:r>
            <a:endParaRPr/>
          </a:p>
        </p:txBody>
      </p:sp>
      <p:pic>
        <p:nvPicPr>
          <p:cNvPr id="407" name="Google Shape;407;p30"/>
          <p:cNvPicPr preferRelativeResize="0"/>
          <p:nvPr/>
        </p:nvPicPr>
        <p:blipFill>
          <a:blip r:embed="rId3">
            <a:alphaModFix/>
          </a:blip>
          <a:stretch>
            <a:fillRect/>
          </a:stretch>
        </p:blipFill>
        <p:spPr>
          <a:xfrm>
            <a:off x="6174225" y="119275"/>
            <a:ext cx="2721099" cy="1360550"/>
          </a:xfrm>
          <a:prstGeom prst="rect">
            <a:avLst/>
          </a:prstGeom>
          <a:noFill/>
          <a:ln>
            <a:noFill/>
          </a:ln>
        </p:spPr>
      </p:pic>
      <p:pic>
        <p:nvPicPr>
          <p:cNvPr id="408" name="Google Shape;408;p30"/>
          <p:cNvPicPr preferRelativeResize="0"/>
          <p:nvPr/>
        </p:nvPicPr>
        <p:blipFill>
          <a:blip r:embed="rId4">
            <a:alphaModFix/>
          </a:blip>
          <a:stretch>
            <a:fillRect/>
          </a:stretch>
        </p:blipFill>
        <p:spPr>
          <a:xfrm>
            <a:off x="4350596" y="3014271"/>
            <a:ext cx="3616825" cy="181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1249400" y="766725"/>
            <a:ext cx="6960300" cy="8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3 - Dashboard </a:t>
            </a:r>
            <a:r>
              <a:rPr lang="en"/>
              <a:t>Preparation</a:t>
            </a:r>
            <a:r>
              <a:rPr lang="en"/>
              <a:t> + Demo</a:t>
            </a:r>
            <a:endParaRPr/>
          </a:p>
        </p:txBody>
      </p:sp>
      <p:pic>
        <p:nvPicPr>
          <p:cNvPr id="414" name="Google Shape;414;p31"/>
          <p:cNvPicPr preferRelativeResize="0"/>
          <p:nvPr/>
        </p:nvPicPr>
        <p:blipFill>
          <a:blip r:embed="rId3">
            <a:alphaModFix/>
          </a:blip>
          <a:stretch>
            <a:fillRect/>
          </a:stretch>
        </p:blipFill>
        <p:spPr>
          <a:xfrm>
            <a:off x="2197538" y="1566850"/>
            <a:ext cx="5064028" cy="3211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771650"/>
            <a:ext cx="7030500" cy="4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List of Technologies</a:t>
            </a:r>
            <a:endParaRPr sz="4000"/>
          </a:p>
        </p:txBody>
      </p:sp>
      <p:sp>
        <p:nvSpPr>
          <p:cNvPr id="285" name="Google Shape;285;p14"/>
          <p:cNvSpPr txBox="1"/>
          <p:nvPr>
            <p:ph idx="1" type="body"/>
          </p:nvPr>
        </p:nvSpPr>
        <p:spPr>
          <a:xfrm>
            <a:off x="587388" y="1432725"/>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b="1" sz="2200">
              <a:latin typeface="Comfortaa"/>
              <a:ea typeface="Comfortaa"/>
              <a:cs typeface="Comfortaa"/>
              <a:sym typeface="Comfortaa"/>
            </a:endParaRPr>
          </a:p>
          <a:p>
            <a:pPr indent="-304800" lvl="0" marL="457200" rtl="0" algn="l">
              <a:lnSpc>
                <a:spcPct val="95000"/>
              </a:lnSpc>
              <a:spcBef>
                <a:spcPts val="1200"/>
              </a:spcBef>
              <a:spcAft>
                <a:spcPts val="0"/>
              </a:spcAft>
              <a:buSzPts val="1200"/>
              <a:buChar char="●"/>
            </a:pPr>
            <a:r>
              <a:rPr lang="en" sz="1200"/>
              <a:t>QuickDB</a:t>
            </a:r>
            <a:endParaRPr sz="1200"/>
          </a:p>
          <a:p>
            <a:pPr indent="-304800" lvl="0" marL="457200" rtl="0" algn="l">
              <a:lnSpc>
                <a:spcPct val="95000"/>
              </a:lnSpc>
              <a:spcBef>
                <a:spcPts val="0"/>
              </a:spcBef>
              <a:spcAft>
                <a:spcPts val="0"/>
              </a:spcAft>
              <a:buSzPts val="1200"/>
              <a:buChar char="●"/>
            </a:pPr>
            <a:r>
              <a:rPr lang="en" sz="1200"/>
              <a:t>pgAdmin4 with postgresSQL </a:t>
            </a:r>
            <a:endParaRPr sz="1200"/>
          </a:p>
          <a:p>
            <a:pPr indent="-304800" lvl="0" marL="457200" rtl="0" algn="l">
              <a:lnSpc>
                <a:spcPct val="95000"/>
              </a:lnSpc>
              <a:spcBef>
                <a:spcPts val="0"/>
              </a:spcBef>
              <a:spcAft>
                <a:spcPts val="0"/>
              </a:spcAft>
              <a:buSzPts val="1200"/>
              <a:buChar char="●"/>
            </a:pPr>
            <a:r>
              <a:rPr lang="en" sz="1200"/>
              <a:t>Jupyter Notebooks with Python </a:t>
            </a:r>
            <a:endParaRPr sz="1200"/>
          </a:p>
          <a:p>
            <a:pPr indent="-304800" lvl="0" marL="457200" rtl="0" algn="l">
              <a:lnSpc>
                <a:spcPct val="95000"/>
              </a:lnSpc>
              <a:spcBef>
                <a:spcPts val="0"/>
              </a:spcBef>
              <a:spcAft>
                <a:spcPts val="0"/>
              </a:spcAft>
              <a:buSzPts val="1200"/>
              <a:buChar char="●"/>
            </a:pPr>
            <a:r>
              <a:rPr lang="en" sz="1200"/>
              <a:t>Visual Studio Code</a:t>
            </a:r>
            <a:endParaRPr sz="1200"/>
          </a:p>
          <a:p>
            <a:pPr indent="-304800" lvl="0" marL="457200" rtl="0" algn="l">
              <a:lnSpc>
                <a:spcPct val="95000"/>
              </a:lnSpc>
              <a:spcBef>
                <a:spcPts val="0"/>
              </a:spcBef>
              <a:spcAft>
                <a:spcPts val="0"/>
              </a:spcAft>
              <a:buSzPts val="1200"/>
              <a:buChar char="●"/>
            </a:pPr>
            <a:r>
              <a:rPr lang="en" sz="1200"/>
              <a:t>Tableau </a:t>
            </a:r>
            <a:endParaRPr sz="1200"/>
          </a:p>
          <a:p>
            <a:pPr indent="-304800" lvl="0" marL="457200" rtl="0" algn="l">
              <a:lnSpc>
                <a:spcPct val="95000"/>
              </a:lnSpc>
              <a:spcBef>
                <a:spcPts val="0"/>
              </a:spcBef>
              <a:spcAft>
                <a:spcPts val="0"/>
              </a:spcAft>
              <a:buSzPts val="1200"/>
              <a:buChar char="●"/>
            </a:pPr>
            <a:r>
              <a:rPr lang="en" sz="1200"/>
              <a:t>Github</a:t>
            </a:r>
            <a:endParaRPr sz="1200"/>
          </a:p>
        </p:txBody>
      </p:sp>
      <p:pic>
        <p:nvPicPr>
          <p:cNvPr id="286" name="Google Shape;286;p14"/>
          <p:cNvPicPr preferRelativeResize="0"/>
          <p:nvPr/>
        </p:nvPicPr>
        <p:blipFill rotWithShape="1">
          <a:blip r:embed="rId3">
            <a:alphaModFix/>
          </a:blip>
          <a:srcRect b="24969" l="0" r="0" t="0"/>
          <a:stretch/>
        </p:blipFill>
        <p:spPr>
          <a:xfrm>
            <a:off x="5462050" y="3534274"/>
            <a:ext cx="3149850" cy="1272101"/>
          </a:xfrm>
          <a:prstGeom prst="rect">
            <a:avLst/>
          </a:prstGeom>
          <a:noFill/>
          <a:ln>
            <a:noFill/>
          </a:ln>
        </p:spPr>
      </p:pic>
      <p:pic>
        <p:nvPicPr>
          <p:cNvPr id="287" name="Google Shape;287;p14"/>
          <p:cNvPicPr preferRelativeResize="0"/>
          <p:nvPr/>
        </p:nvPicPr>
        <p:blipFill>
          <a:blip r:embed="rId4">
            <a:alphaModFix/>
          </a:blip>
          <a:stretch>
            <a:fillRect/>
          </a:stretch>
        </p:blipFill>
        <p:spPr>
          <a:xfrm>
            <a:off x="6221275" y="196550"/>
            <a:ext cx="2857500" cy="1600200"/>
          </a:xfrm>
          <a:prstGeom prst="rect">
            <a:avLst/>
          </a:prstGeom>
          <a:noFill/>
          <a:ln>
            <a:noFill/>
          </a:ln>
        </p:spPr>
      </p:pic>
      <p:pic>
        <p:nvPicPr>
          <p:cNvPr id="288" name="Google Shape;288;p14"/>
          <p:cNvPicPr preferRelativeResize="0"/>
          <p:nvPr/>
        </p:nvPicPr>
        <p:blipFill>
          <a:blip r:embed="rId5">
            <a:alphaModFix/>
          </a:blip>
          <a:stretch>
            <a:fillRect/>
          </a:stretch>
        </p:blipFill>
        <p:spPr>
          <a:xfrm>
            <a:off x="3359750" y="3886700"/>
            <a:ext cx="1862300" cy="994850"/>
          </a:xfrm>
          <a:prstGeom prst="rect">
            <a:avLst/>
          </a:prstGeom>
          <a:noFill/>
          <a:ln>
            <a:noFill/>
          </a:ln>
        </p:spPr>
      </p:pic>
      <p:pic>
        <p:nvPicPr>
          <p:cNvPr id="289" name="Google Shape;289;p14"/>
          <p:cNvPicPr preferRelativeResize="0"/>
          <p:nvPr/>
        </p:nvPicPr>
        <p:blipFill>
          <a:blip r:embed="rId6">
            <a:alphaModFix/>
          </a:blip>
          <a:stretch>
            <a:fillRect/>
          </a:stretch>
        </p:blipFill>
        <p:spPr>
          <a:xfrm>
            <a:off x="5054750" y="677930"/>
            <a:ext cx="994850" cy="1157470"/>
          </a:xfrm>
          <a:prstGeom prst="rect">
            <a:avLst/>
          </a:prstGeom>
          <a:noFill/>
          <a:ln>
            <a:noFill/>
          </a:ln>
        </p:spPr>
      </p:pic>
      <p:pic>
        <p:nvPicPr>
          <p:cNvPr id="290" name="Google Shape;290;p14"/>
          <p:cNvPicPr preferRelativeResize="0"/>
          <p:nvPr/>
        </p:nvPicPr>
        <p:blipFill>
          <a:blip r:embed="rId7">
            <a:alphaModFix/>
          </a:blip>
          <a:stretch>
            <a:fillRect/>
          </a:stretch>
        </p:blipFill>
        <p:spPr>
          <a:xfrm>
            <a:off x="6043975" y="2025051"/>
            <a:ext cx="994850" cy="994850"/>
          </a:xfrm>
          <a:prstGeom prst="rect">
            <a:avLst/>
          </a:prstGeom>
          <a:noFill/>
          <a:ln>
            <a:noFill/>
          </a:ln>
        </p:spPr>
      </p:pic>
      <p:pic>
        <p:nvPicPr>
          <p:cNvPr id="291" name="Google Shape;291;p14"/>
          <p:cNvPicPr preferRelativeResize="0"/>
          <p:nvPr/>
        </p:nvPicPr>
        <p:blipFill>
          <a:blip r:embed="rId8">
            <a:alphaModFix/>
          </a:blip>
          <a:stretch>
            <a:fillRect/>
          </a:stretch>
        </p:blipFill>
        <p:spPr>
          <a:xfrm>
            <a:off x="7375475" y="1915213"/>
            <a:ext cx="1703300" cy="1703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2"/>
          <p:cNvSpPr txBox="1"/>
          <p:nvPr>
            <p:ph type="title"/>
          </p:nvPr>
        </p:nvSpPr>
        <p:spPr>
          <a:xfrm>
            <a:off x="1284025" y="712325"/>
            <a:ext cx="27789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Storyboard</a:t>
            </a:r>
            <a:endParaRPr/>
          </a:p>
        </p:txBody>
      </p:sp>
      <p:sp>
        <p:nvSpPr>
          <p:cNvPr id="420" name="Google Shape;420;p32"/>
          <p:cNvSpPr txBox="1"/>
          <p:nvPr/>
        </p:nvSpPr>
        <p:spPr>
          <a:xfrm>
            <a:off x="99325" y="2637975"/>
            <a:ext cx="2980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6AA84F"/>
                </a:solidFill>
                <a:latin typeface="Nunito"/>
                <a:ea typeface="Nunito"/>
                <a:cs typeface="Nunito"/>
                <a:sym typeface="Nunito"/>
              </a:rPr>
              <a:t>Will your potential employer offer mental health coverage in your healthcare plan?</a:t>
            </a:r>
            <a:endParaRPr sz="1100">
              <a:solidFill>
                <a:srgbClr val="6AA84F"/>
              </a:solidFill>
              <a:latin typeface="Nunito"/>
              <a:ea typeface="Nunito"/>
              <a:cs typeface="Nunito"/>
              <a:sym typeface="Nunito"/>
            </a:endParaRPr>
          </a:p>
        </p:txBody>
      </p:sp>
      <p:sp>
        <p:nvSpPr>
          <p:cNvPr id="421" name="Google Shape;421;p32"/>
          <p:cNvSpPr/>
          <p:nvPr/>
        </p:nvSpPr>
        <p:spPr>
          <a:xfrm>
            <a:off x="200125" y="12846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3182550" y="12792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6164975" y="1284600"/>
            <a:ext cx="29085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6810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46347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32"/>
          <p:cNvPicPr preferRelativeResize="0"/>
          <p:nvPr/>
        </p:nvPicPr>
        <p:blipFill>
          <a:blip r:embed="rId3">
            <a:alphaModFix/>
          </a:blip>
          <a:stretch>
            <a:fillRect/>
          </a:stretch>
        </p:blipFill>
        <p:spPr>
          <a:xfrm>
            <a:off x="4720925" y="3366214"/>
            <a:ext cx="3386149" cy="1338261"/>
          </a:xfrm>
          <a:prstGeom prst="rect">
            <a:avLst/>
          </a:prstGeom>
          <a:noFill/>
          <a:ln>
            <a:noFill/>
          </a:ln>
        </p:spPr>
      </p:pic>
      <p:pic>
        <p:nvPicPr>
          <p:cNvPr id="427" name="Google Shape;427;p32"/>
          <p:cNvPicPr preferRelativeResize="0"/>
          <p:nvPr/>
        </p:nvPicPr>
        <p:blipFill>
          <a:blip r:embed="rId4">
            <a:alphaModFix/>
          </a:blip>
          <a:stretch>
            <a:fillRect/>
          </a:stretch>
        </p:blipFill>
        <p:spPr>
          <a:xfrm>
            <a:off x="503825" y="1354337"/>
            <a:ext cx="2171501" cy="1107075"/>
          </a:xfrm>
          <a:prstGeom prst="rect">
            <a:avLst/>
          </a:prstGeom>
          <a:noFill/>
          <a:ln>
            <a:noFill/>
          </a:ln>
        </p:spPr>
      </p:pic>
      <p:pic>
        <p:nvPicPr>
          <p:cNvPr id="428" name="Google Shape;428;p32"/>
          <p:cNvPicPr preferRelativeResize="0"/>
          <p:nvPr/>
        </p:nvPicPr>
        <p:blipFill>
          <a:blip r:embed="rId5">
            <a:alphaModFix/>
          </a:blip>
          <a:stretch>
            <a:fillRect/>
          </a:stretch>
        </p:blipFill>
        <p:spPr>
          <a:xfrm>
            <a:off x="3948388" y="1369925"/>
            <a:ext cx="1247225" cy="1177150"/>
          </a:xfrm>
          <a:prstGeom prst="rect">
            <a:avLst/>
          </a:prstGeom>
          <a:noFill/>
          <a:ln>
            <a:noFill/>
          </a:ln>
        </p:spPr>
      </p:pic>
      <p:sp>
        <p:nvSpPr>
          <p:cNvPr id="429" name="Google Shape;429;p32"/>
          <p:cNvSpPr txBox="1"/>
          <p:nvPr/>
        </p:nvSpPr>
        <p:spPr>
          <a:xfrm>
            <a:off x="3182550" y="2480075"/>
            <a:ext cx="279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A86E8"/>
                </a:solidFill>
                <a:latin typeface="Nunito"/>
                <a:ea typeface="Nunito"/>
                <a:cs typeface="Nunito"/>
                <a:sym typeface="Nunito"/>
              </a:rPr>
              <a:t>Our database was created with PostgreSQL.  2 Tables: EMPLOYEES &amp; MENTAL_HEALTH</a:t>
            </a:r>
            <a:endParaRPr b="1" sz="1000">
              <a:solidFill>
                <a:srgbClr val="4A86E8"/>
              </a:solidFill>
              <a:latin typeface="Nunito"/>
              <a:ea typeface="Nunito"/>
              <a:cs typeface="Nunito"/>
              <a:sym typeface="Nunito"/>
            </a:endParaRPr>
          </a:p>
        </p:txBody>
      </p:sp>
      <p:pic>
        <p:nvPicPr>
          <p:cNvPr id="430" name="Google Shape;430;p32"/>
          <p:cNvPicPr preferRelativeResize="0"/>
          <p:nvPr/>
        </p:nvPicPr>
        <p:blipFill>
          <a:blip r:embed="rId6">
            <a:alphaModFix/>
          </a:blip>
          <a:stretch>
            <a:fillRect/>
          </a:stretch>
        </p:blipFill>
        <p:spPr>
          <a:xfrm>
            <a:off x="6727900" y="1319288"/>
            <a:ext cx="1831138" cy="1177150"/>
          </a:xfrm>
          <a:prstGeom prst="rect">
            <a:avLst/>
          </a:prstGeom>
          <a:noFill/>
          <a:ln>
            <a:noFill/>
          </a:ln>
        </p:spPr>
      </p:pic>
      <p:sp>
        <p:nvSpPr>
          <p:cNvPr id="431" name="Google Shape;431;p32"/>
          <p:cNvSpPr txBox="1"/>
          <p:nvPr/>
        </p:nvSpPr>
        <p:spPr>
          <a:xfrm>
            <a:off x="6206225" y="2499375"/>
            <a:ext cx="286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Nunito"/>
                <a:ea typeface="Nunito"/>
                <a:cs typeface="Nunito"/>
                <a:sym typeface="Nunito"/>
              </a:rPr>
              <a:t>EDA was completed by cleaning &amp; encoding data.  A heat map, and plots were displayed to visualize the data. </a:t>
            </a:r>
            <a:endParaRPr b="1" sz="1200">
              <a:solidFill>
                <a:srgbClr val="38761D"/>
              </a:solidFill>
              <a:latin typeface="Nunito"/>
              <a:ea typeface="Nunito"/>
              <a:cs typeface="Nunito"/>
              <a:sym typeface="Nunito"/>
            </a:endParaRPr>
          </a:p>
        </p:txBody>
      </p:sp>
      <p:pic>
        <p:nvPicPr>
          <p:cNvPr id="432" name="Google Shape;432;p32"/>
          <p:cNvPicPr preferRelativeResize="0"/>
          <p:nvPr/>
        </p:nvPicPr>
        <p:blipFill rotWithShape="1">
          <a:blip r:embed="rId7">
            <a:alphaModFix/>
          </a:blip>
          <a:srcRect b="0" l="0" r="0" t="0"/>
          <a:stretch/>
        </p:blipFill>
        <p:spPr>
          <a:xfrm>
            <a:off x="1194400" y="3337750"/>
            <a:ext cx="2531800" cy="1395200"/>
          </a:xfrm>
          <a:prstGeom prst="rect">
            <a:avLst/>
          </a:prstGeom>
          <a:noFill/>
          <a:ln>
            <a:noFill/>
          </a:ln>
        </p:spPr>
      </p:pic>
      <p:sp>
        <p:nvSpPr>
          <p:cNvPr id="433" name="Google Shape;433;p32"/>
          <p:cNvSpPr txBox="1"/>
          <p:nvPr/>
        </p:nvSpPr>
        <p:spPr>
          <a:xfrm>
            <a:off x="681000" y="4620300"/>
            <a:ext cx="355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Gradient Boosting Classifier algorithm was used to achieve 83% accuracy.</a:t>
            </a:r>
            <a:endParaRPr b="1" sz="1100">
              <a:latin typeface="Nunito"/>
              <a:ea typeface="Nunito"/>
              <a:cs typeface="Nunito"/>
              <a:sym typeface="Nunito"/>
            </a:endParaRPr>
          </a:p>
        </p:txBody>
      </p:sp>
      <p:cxnSp>
        <p:nvCxnSpPr>
          <p:cNvPr id="434" name="Google Shape;434;p32"/>
          <p:cNvCxnSpPr>
            <a:stCxn id="421" idx="3"/>
            <a:endCxn id="422" idx="1"/>
          </p:cNvCxnSpPr>
          <p:nvPr/>
        </p:nvCxnSpPr>
        <p:spPr>
          <a:xfrm flipH="1" rot="10800000">
            <a:off x="2979025" y="2248425"/>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32"/>
          <p:cNvCxnSpPr>
            <a:endCxn id="423" idx="1"/>
          </p:cNvCxnSpPr>
          <p:nvPr/>
        </p:nvCxnSpPr>
        <p:spPr>
          <a:xfrm>
            <a:off x="5961575" y="2248350"/>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32"/>
          <p:cNvCxnSpPr>
            <a:stCxn id="424" idx="3"/>
            <a:endCxn id="425" idx="1"/>
          </p:cNvCxnSpPr>
          <p:nvPr/>
        </p:nvCxnSpPr>
        <p:spPr>
          <a:xfrm>
            <a:off x="4239600" y="4174650"/>
            <a:ext cx="395100" cy="0"/>
          </a:xfrm>
          <a:prstGeom prst="straightConnector1">
            <a:avLst/>
          </a:prstGeom>
          <a:noFill/>
          <a:ln cap="flat" cmpd="sng" w="9525">
            <a:solidFill>
              <a:schemeClr val="dk2"/>
            </a:solidFill>
            <a:prstDash val="solid"/>
            <a:round/>
            <a:headEnd len="med" w="med" type="none"/>
            <a:tailEnd len="med" w="med" type="triangle"/>
          </a:ln>
        </p:spPr>
      </p:cxnSp>
      <p:cxnSp>
        <p:nvCxnSpPr>
          <p:cNvPr id="437" name="Google Shape;437;p32"/>
          <p:cNvCxnSpPr>
            <a:endCxn id="424" idx="1"/>
          </p:cNvCxnSpPr>
          <p:nvPr/>
        </p:nvCxnSpPr>
        <p:spPr>
          <a:xfrm>
            <a:off x="235500" y="4170450"/>
            <a:ext cx="445500" cy="42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32"/>
          <p:cNvSpPr txBox="1"/>
          <p:nvPr/>
        </p:nvSpPr>
        <p:spPr>
          <a:xfrm>
            <a:off x="4807200" y="4704475"/>
            <a:ext cx="338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unito"/>
                <a:ea typeface="Nunito"/>
                <a:cs typeface="Nunito"/>
                <a:sym typeface="Nunito"/>
              </a:rPr>
              <a:t>Our question is 83% likely to be answered accurately.</a:t>
            </a:r>
            <a:endParaRPr b="1" sz="10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3"/>
          <p:cNvSpPr txBox="1"/>
          <p:nvPr>
            <p:ph type="title"/>
          </p:nvPr>
        </p:nvSpPr>
        <p:spPr>
          <a:xfrm>
            <a:off x="1303800" y="556650"/>
            <a:ext cx="631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Dashboard Demo </a:t>
            </a:r>
            <a:endParaRPr sz="2820"/>
          </a:p>
        </p:txBody>
      </p:sp>
      <p:pic>
        <p:nvPicPr>
          <p:cNvPr id="444" name="Google Shape;444;p33"/>
          <p:cNvPicPr preferRelativeResize="0"/>
          <p:nvPr/>
        </p:nvPicPr>
        <p:blipFill>
          <a:blip r:embed="rId3">
            <a:alphaModFix/>
          </a:blip>
          <a:stretch>
            <a:fillRect/>
          </a:stretch>
        </p:blipFill>
        <p:spPr>
          <a:xfrm>
            <a:off x="152400" y="1608250"/>
            <a:ext cx="8271674" cy="3382850"/>
          </a:xfrm>
          <a:prstGeom prst="rect">
            <a:avLst/>
          </a:prstGeom>
          <a:noFill/>
          <a:ln>
            <a:noFill/>
          </a:ln>
        </p:spPr>
      </p:pic>
      <p:sp>
        <p:nvSpPr>
          <p:cNvPr id="445" name="Google Shape;445;p33"/>
          <p:cNvSpPr txBox="1"/>
          <p:nvPr/>
        </p:nvSpPr>
        <p:spPr>
          <a:xfrm>
            <a:off x="1347450" y="1056925"/>
            <a:ext cx="724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a:ea typeface="Nunito"/>
                <a:cs typeface="Nunito"/>
                <a:sym typeface="Nunito"/>
                <a:hlinkClick r:id="rId4"/>
              </a:rPr>
              <a:t>https://public.tableau.com/app/profile/stacey.marotta/viz/Mental_Health_FP/Dashboard1?publish=yes</a:t>
            </a:r>
            <a:endParaRPr sz="12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type="title"/>
          </p:nvPr>
        </p:nvSpPr>
        <p:spPr>
          <a:xfrm>
            <a:off x="1254350" y="746950"/>
            <a:ext cx="70305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for Future Analysis</a:t>
            </a:r>
            <a:r>
              <a:rPr lang="en"/>
              <a:t> </a:t>
            </a:r>
            <a:endParaRPr/>
          </a:p>
        </p:txBody>
      </p:sp>
      <p:sp>
        <p:nvSpPr>
          <p:cNvPr id="451" name="Google Shape;451;p34"/>
          <p:cNvSpPr txBox="1"/>
          <p:nvPr>
            <p:ph idx="1" type="body"/>
          </p:nvPr>
        </p:nvSpPr>
        <p:spPr>
          <a:xfrm>
            <a:off x="3699250" y="1654050"/>
            <a:ext cx="5174100" cy="2134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1F2328"/>
              </a:buClr>
              <a:buSzPts val="1200"/>
              <a:buFont typeface="Arial"/>
              <a:buAutoNum type="arabicPeriod"/>
            </a:pPr>
            <a:r>
              <a:rPr lang="en" sz="1200">
                <a:solidFill>
                  <a:srgbClr val="1F2328"/>
                </a:solidFill>
                <a:highlight>
                  <a:srgbClr val="FFFFFF"/>
                </a:highlight>
                <a:latin typeface="Arial"/>
                <a:ea typeface="Arial"/>
                <a:cs typeface="Arial"/>
                <a:sym typeface="Arial"/>
              </a:rPr>
              <a:t>Does working remotely have a positive or negative impact on one's mental health and employment?</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AutoNum type="arabicPeriod"/>
            </a:pPr>
            <a:r>
              <a:rPr lang="en" sz="1200">
                <a:solidFill>
                  <a:srgbClr val="1F2328"/>
                </a:solidFill>
                <a:highlight>
                  <a:srgbClr val="FFFFFF"/>
                </a:highlight>
                <a:latin typeface="Arial"/>
                <a:ea typeface="Arial"/>
                <a:cs typeface="Arial"/>
                <a:sym typeface="Arial"/>
              </a:rPr>
              <a:t>Do you find your employer is supportive of you and your mental health needs?</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AutoNum type="arabicPeriod"/>
            </a:pPr>
            <a:r>
              <a:rPr lang="en" sz="1200">
                <a:solidFill>
                  <a:srgbClr val="1F2328"/>
                </a:solidFill>
                <a:highlight>
                  <a:srgbClr val="FFFFFF"/>
                </a:highlight>
                <a:latin typeface="Arial"/>
                <a:ea typeface="Arial"/>
                <a:cs typeface="Arial"/>
                <a:sym typeface="Arial"/>
              </a:rPr>
              <a:t>Do companies support employees' mental health when working from home?</a:t>
            </a:r>
            <a:endParaRPr sz="1200">
              <a:solidFill>
                <a:srgbClr val="1F2328"/>
              </a:solidFill>
              <a:highlight>
                <a:srgbClr val="FFFFFF"/>
              </a:highlight>
              <a:latin typeface="Arial"/>
              <a:ea typeface="Arial"/>
              <a:cs typeface="Arial"/>
              <a:sym typeface="Arial"/>
            </a:endParaRPr>
          </a:p>
          <a:p>
            <a:pPr indent="-304800" lvl="0" marL="457200" rtl="0" algn="l">
              <a:spcBef>
                <a:spcPts val="0"/>
              </a:spcBef>
              <a:spcAft>
                <a:spcPts val="0"/>
              </a:spcAft>
              <a:buClr>
                <a:srgbClr val="1F2328"/>
              </a:buClr>
              <a:buSzPts val="1200"/>
              <a:buFont typeface="Arial"/>
              <a:buAutoNum type="arabicPeriod"/>
            </a:pPr>
            <a:r>
              <a:rPr lang="en" sz="1200">
                <a:solidFill>
                  <a:srgbClr val="1F2328"/>
                </a:solidFill>
                <a:highlight>
                  <a:srgbClr val="FFFFFF"/>
                </a:highlight>
                <a:latin typeface="Arial"/>
                <a:ea typeface="Arial"/>
                <a:cs typeface="Arial"/>
                <a:sym typeface="Arial"/>
              </a:rPr>
              <a:t>Does having a mental health disorder have negative consequences in the workplace?</a:t>
            </a:r>
            <a:endParaRPr sz="1200">
              <a:solidFill>
                <a:srgbClr val="1F2328"/>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452" name="Google Shape;452;p34"/>
          <p:cNvPicPr preferRelativeResize="0"/>
          <p:nvPr/>
        </p:nvPicPr>
        <p:blipFill>
          <a:blip r:embed="rId3">
            <a:alphaModFix/>
          </a:blip>
          <a:stretch>
            <a:fillRect/>
          </a:stretch>
        </p:blipFill>
        <p:spPr>
          <a:xfrm>
            <a:off x="120350" y="2662400"/>
            <a:ext cx="3271450" cy="2179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1303800" y="727175"/>
            <a:ext cx="70305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do differently?</a:t>
            </a:r>
            <a:endParaRPr/>
          </a:p>
        </p:txBody>
      </p:sp>
      <p:sp>
        <p:nvSpPr>
          <p:cNvPr id="458" name="Google Shape;458;p35"/>
          <p:cNvSpPr txBox="1"/>
          <p:nvPr>
            <p:ph idx="1" type="body"/>
          </p:nvPr>
        </p:nvSpPr>
        <p:spPr>
          <a:xfrm>
            <a:off x="1100100" y="2077075"/>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Not use </a:t>
            </a:r>
            <a:r>
              <a:rPr lang="en" sz="1200"/>
              <a:t>survey</a:t>
            </a:r>
            <a:r>
              <a:rPr lang="en" sz="1200"/>
              <a:t> data if possible unless answers are locked to a </a:t>
            </a:r>
            <a:r>
              <a:rPr lang="en" sz="1200"/>
              <a:t>certain</a:t>
            </a:r>
            <a:r>
              <a:rPr lang="en" sz="1200"/>
              <a:t> amount of options</a:t>
            </a:r>
            <a:endParaRPr sz="1200"/>
          </a:p>
          <a:p>
            <a:pPr indent="-304800" lvl="0" marL="457200" rtl="0" algn="l">
              <a:spcBef>
                <a:spcPts val="0"/>
              </a:spcBef>
              <a:spcAft>
                <a:spcPts val="0"/>
              </a:spcAft>
              <a:buSzPts val="1200"/>
              <a:buAutoNum type="arabicPeriod"/>
            </a:pPr>
            <a:r>
              <a:rPr lang="en" sz="1200"/>
              <a:t>Add more data</a:t>
            </a:r>
            <a:endParaRPr sz="1200"/>
          </a:p>
          <a:p>
            <a:pPr indent="-304800" lvl="0" marL="457200" rtl="0" algn="l">
              <a:spcBef>
                <a:spcPts val="0"/>
              </a:spcBef>
              <a:spcAft>
                <a:spcPts val="0"/>
              </a:spcAft>
              <a:buSzPts val="1200"/>
              <a:buAutoNum type="arabicPeriod"/>
            </a:pPr>
            <a:r>
              <a:rPr lang="en" sz="1200"/>
              <a:t>Classify by features by parametric and non-parametric data</a:t>
            </a:r>
            <a:endParaRPr sz="1200"/>
          </a:p>
          <a:p>
            <a:pPr indent="-304800" lvl="1" marL="1371600" rtl="0" algn="l">
              <a:spcBef>
                <a:spcPts val="0"/>
              </a:spcBef>
              <a:spcAft>
                <a:spcPts val="0"/>
              </a:spcAft>
              <a:buSzPts val="1200"/>
              <a:buAutoNum type="alphaLcPeriod"/>
            </a:pPr>
            <a:r>
              <a:rPr lang="en" sz="1200"/>
              <a:t>Identify Skew and </a:t>
            </a:r>
            <a:r>
              <a:rPr lang="en" sz="1200"/>
              <a:t>accommodate</a:t>
            </a:r>
            <a:r>
              <a:rPr lang="en" sz="1200"/>
              <a:t> </a:t>
            </a:r>
            <a:endParaRPr sz="1200"/>
          </a:p>
        </p:txBody>
      </p:sp>
      <p:pic>
        <p:nvPicPr>
          <p:cNvPr id="459" name="Google Shape;459;p35"/>
          <p:cNvPicPr preferRelativeResize="0"/>
          <p:nvPr/>
        </p:nvPicPr>
        <p:blipFill>
          <a:blip r:embed="rId3">
            <a:alphaModFix/>
          </a:blip>
          <a:stretch>
            <a:fillRect/>
          </a:stretch>
        </p:blipFill>
        <p:spPr>
          <a:xfrm>
            <a:off x="7133425" y="3132925"/>
            <a:ext cx="2010574" cy="2010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36"/>
          <p:cNvSpPr txBox="1"/>
          <p:nvPr>
            <p:ph type="title"/>
          </p:nvPr>
        </p:nvSpPr>
        <p:spPr>
          <a:xfrm>
            <a:off x="1303800" y="766725"/>
            <a:ext cx="7578600" cy="5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Presentation Rubric Slide [Remove for final submission]</a:t>
            </a:r>
            <a:endParaRPr sz="2120"/>
          </a:p>
        </p:txBody>
      </p:sp>
      <p:sp>
        <p:nvSpPr>
          <p:cNvPr id="465" name="Google Shape;465;p3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55000" lnSpcReduction="10000"/>
          </a:bodyPr>
          <a:lstStyle/>
          <a:p>
            <a:pPr indent="0" lvl="0" marL="0" rtl="0" algn="l">
              <a:spcBef>
                <a:spcPts val="800"/>
              </a:spcBef>
              <a:spcAft>
                <a:spcPts val="0"/>
              </a:spcAft>
              <a:buClr>
                <a:schemeClr val="dk1"/>
              </a:buClr>
              <a:buSzPct val="73333"/>
              <a:buFont typeface="Arial"/>
              <a:buNone/>
            </a:pPr>
            <a:r>
              <a:rPr lang="en" sz="1500">
                <a:solidFill>
                  <a:srgbClr val="2B2B2B"/>
                </a:solidFill>
                <a:latin typeface="Roboto"/>
                <a:ea typeface="Roboto"/>
                <a:cs typeface="Roboto"/>
                <a:sym typeface="Roboto"/>
              </a:rPr>
              <a:t>To meet the requirements, the presentation must tell a cohesive story about the project and include the following:</a:t>
            </a:r>
            <a:endParaRPr sz="1500">
              <a:solidFill>
                <a:srgbClr val="2B2B2B"/>
              </a:solidFill>
              <a:latin typeface="Roboto"/>
              <a:ea typeface="Roboto"/>
              <a:cs typeface="Roboto"/>
              <a:sym typeface="Roboto"/>
            </a:endParaRPr>
          </a:p>
          <a:p>
            <a:pPr indent="-280987" lvl="0" marL="457200" rtl="0" algn="l">
              <a:lnSpc>
                <a:spcPct val="150000"/>
              </a:lnSpc>
              <a:spcBef>
                <a:spcPts val="80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selected topic and the reasoning for that selection. (6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 description of the data source. (6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questions that the team planned to answer with the data. (6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 description of the data exploration phase of the project. (6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 description of the analysis phase of the project. (6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technologies, languages, tools, and algorithms that the team used throughout the project. (10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The results of the analysis. (10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Any recommendations for a future analysis. (10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Anything that the team would have done differently if they had more time. (10 points)</a:t>
            </a:r>
            <a:endParaRPr sz="1500">
              <a:solidFill>
                <a:srgbClr val="2B2B2B"/>
              </a:solidFill>
              <a:latin typeface="Roboto"/>
              <a:ea typeface="Roboto"/>
              <a:cs typeface="Roboto"/>
              <a:sym typeface="Roboto"/>
            </a:endParaRPr>
          </a:p>
          <a:p>
            <a:pPr indent="-280987" lvl="0" marL="457200" rtl="0" algn="l">
              <a:lnSpc>
                <a:spcPct val="150000"/>
              </a:lnSpc>
              <a:spcBef>
                <a:spcPts val="0"/>
              </a:spcBef>
              <a:spcAft>
                <a:spcPts val="0"/>
              </a:spcAft>
              <a:buClr>
                <a:srgbClr val="2B2B2B"/>
              </a:buClr>
              <a:buSzPct val="100000"/>
              <a:buFont typeface="Roboto"/>
              <a:buChar char="●"/>
            </a:pPr>
            <a:r>
              <a:rPr lang="en" sz="1500">
                <a:solidFill>
                  <a:srgbClr val="2B2B2B"/>
                </a:solidFill>
                <a:latin typeface="Roboto"/>
                <a:ea typeface="Roboto"/>
                <a:cs typeface="Roboto"/>
                <a:sym typeface="Roboto"/>
              </a:rPr>
              <a:t>Live Action Demo of Dashboard </a:t>
            </a:r>
            <a:endParaRPr sz="1500">
              <a:solidFill>
                <a:srgbClr val="2B2B2B"/>
              </a:solidFill>
              <a:latin typeface="Roboto"/>
              <a:ea typeface="Roboto"/>
              <a:cs typeface="Roboto"/>
              <a:sym typeface="Roboto"/>
            </a:endParaRPr>
          </a:p>
          <a:p>
            <a:pPr indent="0" lvl="0" marL="0" rtl="0" algn="l">
              <a:spcBef>
                <a:spcPts val="19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1303800" y="732125"/>
            <a:ext cx="70305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 Plan</a:t>
            </a:r>
            <a:endParaRPr/>
          </a:p>
        </p:txBody>
      </p:sp>
      <p:sp>
        <p:nvSpPr>
          <p:cNvPr id="297" name="Google Shape;297;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Slack Group </a:t>
            </a:r>
            <a:endParaRPr sz="2200"/>
          </a:p>
          <a:p>
            <a:pPr indent="-368300" lvl="0" marL="457200" rtl="0" algn="l">
              <a:spcBef>
                <a:spcPts val="0"/>
              </a:spcBef>
              <a:spcAft>
                <a:spcPts val="0"/>
              </a:spcAft>
              <a:buSzPts val="2200"/>
              <a:buChar char="●"/>
            </a:pPr>
            <a:r>
              <a:rPr lang="en" sz="2200"/>
              <a:t>Zoom Meetings during class, and additional meetings outside of class.</a:t>
            </a:r>
            <a:endParaRPr sz="2300"/>
          </a:p>
        </p:txBody>
      </p:sp>
      <p:pic>
        <p:nvPicPr>
          <p:cNvPr id="298" name="Google Shape;298;p15"/>
          <p:cNvPicPr preferRelativeResize="0"/>
          <p:nvPr/>
        </p:nvPicPr>
        <p:blipFill>
          <a:blip r:embed="rId3">
            <a:alphaModFix/>
          </a:blip>
          <a:stretch>
            <a:fillRect/>
          </a:stretch>
        </p:blipFill>
        <p:spPr>
          <a:xfrm>
            <a:off x="0" y="3907025"/>
            <a:ext cx="5495549" cy="1236475"/>
          </a:xfrm>
          <a:prstGeom prst="rect">
            <a:avLst/>
          </a:prstGeom>
          <a:noFill/>
          <a:ln>
            <a:noFill/>
          </a:ln>
        </p:spPr>
      </p:pic>
      <p:pic>
        <p:nvPicPr>
          <p:cNvPr id="299" name="Google Shape;299;p15"/>
          <p:cNvPicPr preferRelativeResize="0"/>
          <p:nvPr/>
        </p:nvPicPr>
        <p:blipFill>
          <a:blip r:embed="rId4">
            <a:alphaModFix/>
          </a:blip>
          <a:stretch>
            <a:fillRect/>
          </a:stretch>
        </p:blipFill>
        <p:spPr>
          <a:xfrm>
            <a:off x="6906978" y="3261203"/>
            <a:ext cx="1818952" cy="1818952"/>
          </a:xfrm>
          <a:prstGeom prst="rect">
            <a:avLst/>
          </a:prstGeom>
          <a:noFill/>
          <a:ln>
            <a:noFill/>
          </a:ln>
        </p:spPr>
      </p:pic>
      <p:pic>
        <p:nvPicPr>
          <p:cNvPr id="300" name="Google Shape;300;p15"/>
          <p:cNvPicPr preferRelativeResize="0"/>
          <p:nvPr/>
        </p:nvPicPr>
        <p:blipFill>
          <a:blip r:embed="rId5">
            <a:alphaModFix/>
          </a:blip>
          <a:stretch>
            <a:fillRect/>
          </a:stretch>
        </p:blipFill>
        <p:spPr>
          <a:xfrm>
            <a:off x="6472475" y="228050"/>
            <a:ext cx="1379300" cy="137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1264225" y="811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1 - Project Intro + Data Exploration </a:t>
            </a:r>
            <a:endParaRPr/>
          </a:p>
        </p:txBody>
      </p:sp>
      <p:pic>
        <p:nvPicPr>
          <p:cNvPr id="306" name="Google Shape;306;p16"/>
          <p:cNvPicPr preferRelativeResize="0"/>
          <p:nvPr/>
        </p:nvPicPr>
        <p:blipFill>
          <a:blip r:embed="rId3">
            <a:alphaModFix/>
          </a:blip>
          <a:stretch>
            <a:fillRect/>
          </a:stretch>
        </p:blipFill>
        <p:spPr>
          <a:xfrm>
            <a:off x="2695400" y="1836725"/>
            <a:ext cx="3590551" cy="234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7"/>
          <p:cNvSpPr txBox="1"/>
          <p:nvPr>
            <p:ph type="title"/>
          </p:nvPr>
        </p:nvSpPr>
        <p:spPr>
          <a:xfrm>
            <a:off x="1279075" y="796400"/>
            <a:ext cx="3557700" cy="6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Statement</a:t>
            </a:r>
            <a:endParaRPr/>
          </a:p>
        </p:txBody>
      </p:sp>
      <p:sp>
        <p:nvSpPr>
          <p:cNvPr id="312" name="Google Shape;312;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The purpose of this analysis is to use Supervised Machine Learning to understand whether or not employers are providing healthcare benefits that includes mental healthcare in the workplace.</a:t>
            </a:r>
            <a:endParaRPr sz="1600"/>
          </a:p>
          <a:p>
            <a:pPr indent="0" lvl="0" marL="0" rtl="0" algn="l">
              <a:spcBef>
                <a:spcPts val="1200"/>
              </a:spcBef>
              <a:spcAft>
                <a:spcPts val="0"/>
              </a:spcAft>
              <a:buNone/>
            </a:pPr>
            <a:r>
              <a:rPr lang="en" sz="1600"/>
              <a:t>Our project would like to examine any relationships between mental health and employment.  The dataset selected was survey data that asked participants to talk about their experiences with healthcare and mental health in the workplace.</a:t>
            </a:r>
            <a:endParaRPr sz="1600"/>
          </a:p>
          <a:p>
            <a:pPr indent="0" lvl="0" marL="0" rtl="0" algn="l">
              <a:spcBef>
                <a:spcPts val="1200"/>
              </a:spcBef>
              <a:spcAft>
                <a:spcPts val="1200"/>
              </a:spcAft>
              <a:buNone/>
            </a:pPr>
            <a:r>
              <a:t/>
            </a:r>
            <a:endParaRPr sz="1600"/>
          </a:p>
        </p:txBody>
      </p:sp>
      <p:pic>
        <p:nvPicPr>
          <p:cNvPr id="313" name="Google Shape;313;p17"/>
          <p:cNvPicPr preferRelativeResize="0"/>
          <p:nvPr/>
        </p:nvPicPr>
        <p:blipFill>
          <a:blip r:embed="rId3">
            <a:alphaModFix/>
          </a:blip>
          <a:stretch>
            <a:fillRect/>
          </a:stretch>
        </p:blipFill>
        <p:spPr>
          <a:xfrm>
            <a:off x="6478273" y="-2"/>
            <a:ext cx="2665722" cy="17768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254300" y="778100"/>
            <a:ext cx="52197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Questions</a:t>
            </a:r>
            <a:endParaRPr sz="2820"/>
          </a:p>
        </p:txBody>
      </p:sp>
      <p:sp>
        <p:nvSpPr>
          <p:cNvPr id="319" name="Google Shape;319;p18"/>
          <p:cNvSpPr txBox="1"/>
          <p:nvPr>
            <p:ph idx="1" type="body"/>
          </p:nvPr>
        </p:nvSpPr>
        <p:spPr>
          <a:xfrm>
            <a:off x="1212150" y="1635700"/>
            <a:ext cx="7030500" cy="32418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SzPts val="1018"/>
              <a:buNone/>
            </a:pPr>
            <a:r>
              <a:t/>
            </a:r>
            <a:endParaRPr sz="917"/>
          </a:p>
          <a:p>
            <a:pPr indent="-325489" lvl="0" marL="457200" rtl="0" algn="l">
              <a:lnSpc>
                <a:spcPct val="85000"/>
              </a:lnSpc>
              <a:spcBef>
                <a:spcPts val="1200"/>
              </a:spcBef>
              <a:spcAft>
                <a:spcPts val="0"/>
              </a:spcAft>
              <a:buSzPts val="1526"/>
              <a:buChar char="-"/>
            </a:pPr>
            <a:r>
              <a:rPr lang="en" sz="1525"/>
              <a:t>Does your employer provide healthcare that includes mental health care? </a:t>
            </a:r>
            <a:endParaRPr sz="1525"/>
          </a:p>
          <a:p>
            <a:pPr indent="-325489" lvl="0" marL="457200" rtl="0" algn="l">
              <a:lnSpc>
                <a:spcPct val="85000"/>
              </a:lnSpc>
              <a:spcBef>
                <a:spcPts val="0"/>
              </a:spcBef>
              <a:spcAft>
                <a:spcPts val="0"/>
              </a:spcAft>
              <a:buSzPts val="1526"/>
              <a:buChar char="-"/>
            </a:pPr>
            <a:r>
              <a:rPr lang="en" sz="1525"/>
              <a:t>Do you find it possible to be productive even with mental health restraints?</a:t>
            </a:r>
            <a:endParaRPr sz="1525"/>
          </a:p>
          <a:p>
            <a:pPr indent="-325489" lvl="0" marL="457200" rtl="0" algn="l">
              <a:lnSpc>
                <a:spcPct val="85000"/>
              </a:lnSpc>
              <a:spcBef>
                <a:spcPts val="0"/>
              </a:spcBef>
              <a:spcAft>
                <a:spcPts val="0"/>
              </a:spcAft>
              <a:buSzPts val="1526"/>
              <a:buChar char="-"/>
            </a:pPr>
            <a:r>
              <a:rPr lang="en" sz="1525"/>
              <a:t>Do you find your employer is supportive of you and your mental health needs?</a:t>
            </a:r>
            <a:endParaRPr sz="1525"/>
          </a:p>
          <a:p>
            <a:pPr indent="-325489" lvl="0" marL="457200" rtl="0" algn="l">
              <a:lnSpc>
                <a:spcPct val="85000"/>
              </a:lnSpc>
              <a:spcBef>
                <a:spcPts val="0"/>
              </a:spcBef>
              <a:spcAft>
                <a:spcPts val="0"/>
              </a:spcAft>
              <a:buSzPts val="1526"/>
              <a:buChar char="-"/>
            </a:pPr>
            <a:r>
              <a:rPr lang="en" sz="1525"/>
              <a:t>Does having a mental health disorder have negative consequences in the workforce?</a:t>
            </a:r>
            <a:endParaRPr sz="1525"/>
          </a:p>
          <a:p>
            <a:pPr indent="-325489" lvl="0" marL="457200" rtl="0" algn="l">
              <a:lnSpc>
                <a:spcPct val="85000"/>
              </a:lnSpc>
              <a:spcBef>
                <a:spcPts val="0"/>
              </a:spcBef>
              <a:spcAft>
                <a:spcPts val="0"/>
              </a:spcAft>
              <a:buSzPts val="1526"/>
              <a:buChar char="-"/>
            </a:pPr>
            <a:r>
              <a:rPr lang="en" sz="1525"/>
              <a:t>Do companies support employees’ mental health when working from home?</a:t>
            </a:r>
            <a:endParaRPr sz="1525"/>
          </a:p>
          <a:p>
            <a:pPr indent="-325489" lvl="0" marL="457200" rtl="0" algn="l">
              <a:lnSpc>
                <a:spcPct val="85000"/>
              </a:lnSpc>
              <a:spcBef>
                <a:spcPts val="0"/>
              </a:spcBef>
              <a:spcAft>
                <a:spcPts val="0"/>
              </a:spcAft>
              <a:buSzPts val="1526"/>
              <a:buChar char="-"/>
            </a:pPr>
            <a:r>
              <a:rPr lang="en" sz="1525"/>
              <a:t>Do all self-employed people work from home?</a:t>
            </a:r>
            <a:endParaRPr sz="1525"/>
          </a:p>
          <a:p>
            <a:pPr indent="-325489" lvl="0" marL="457200" rtl="0" algn="l">
              <a:lnSpc>
                <a:spcPct val="85000"/>
              </a:lnSpc>
              <a:spcBef>
                <a:spcPts val="0"/>
              </a:spcBef>
              <a:spcAft>
                <a:spcPts val="0"/>
              </a:spcAft>
              <a:buSzPts val="1526"/>
              <a:buChar char="-"/>
            </a:pPr>
            <a:r>
              <a:rPr lang="en" sz="1525"/>
              <a:t>Do companies foster an environment to speak openly about mental health disorders? </a:t>
            </a:r>
            <a:endParaRPr sz="1525">
              <a:highlight>
                <a:srgbClr val="FFFF00"/>
              </a:highlight>
            </a:endParaRPr>
          </a:p>
        </p:txBody>
      </p:sp>
      <p:pic>
        <p:nvPicPr>
          <p:cNvPr id="320" name="Google Shape;320;p18"/>
          <p:cNvPicPr preferRelativeResize="0"/>
          <p:nvPr/>
        </p:nvPicPr>
        <p:blipFill>
          <a:blip r:embed="rId3">
            <a:alphaModFix/>
          </a:blip>
          <a:stretch>
            <a:fillRect/>
          </a:stretch>
        </p:blipFill>
        <p:spPr>
          <a:xfrm>
            <a:off x="6972523" y="0"/>
            <a:ext cx="2171474" cy="144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303800" y="687600"/>
            <a:ext cx="30831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Exploration</a:t>
            </a:r>
            <a:endParaRPr/>
          </a:p>
        </p:txBody>
      </p:sp>
      <p:pic>
        <p:nvPicPr>
          <p:cNvPr id="326" name="Google Shape;326;p19"/>
          <p:cNvPicPr preferRelativeResize="0"/>
          <p:nvPr/>
        </p:nvPicPr>
        <p:blipFill>
          <a:blip r:embed="rId3">
            <a:alphaModFix/>
          </a:blip>
          <a:stretch>
            <a:fillRect/>
          </a:stretch>
        </p:blipFill>
        <p:spPr>
          <a:xfrm>
            <a:off x="3924300" y="1179062"/>
            <a:ext cx="4552226" cy="4056076"/>
          </a:xfrm>
          <a:prstGeom prst="rect">
            <a:avLst/>
          </a:prstGeom>
          <a:noFill/>
          <a:ln>
            <a:noFill/>
          </a:ln>
        </p:spPr>
      </p:pic>
      <p:pic>
        <p:nvPicPr>
          <p:cNvPr id="327" name="Google Shape;327;p19"/>
          <p:cNvPicPr preferRelativeResize="0"/>
          <p:nvPr/>
        </p:nvPicPr>
        <p:blipFill>
          <a:blip r:embed="rId4">
            <a:alphaModFix/>
          </a:blip>
          <a:stretch>
            <a:fillRect/>
          </a:stretch>
        </p:blipFill>
        <p:spPr>
          <a:xfrm>
            <a:off x="335725" y="1475200"/>
            <a:ext cx="3771900" cy="3463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1229225" y="853225"/>
            <a:ext cx="6804600" cy="69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Nunito"/>
                <a:ea typeface="Nunito"/>
                <a:cs typeface="Nunito"/>
                <a:sym typeface="Nunito"/>
              </a:rPr>
              <a:t>Feature Engineering</a:t>
            </a:r>
            <a:endParaRPr/>
          </a:p>
        </p:txBody>
      </p:sp>
      <p:sp>
        <p:nvSpPr>
          <p:cNvPr id="333" name="Google Shape;333;p20"/>
          <p:cNvSpPr txBox="1"/>
          <p:nvPr>
            <p:ph idx="1" type="body"/>
          </p:nvPr>
        </p:nvSpPr>
        <p:spPr>
          <a:xfrm>
            <a:off x="984900" y="2305900"/>
            <a:ext cx="6641400" cy="1456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496"/>
              <a:t>When choosing features we had columns with:</a:t>
            </a:r>
            <a:endParaRPr sz="3496"/>
          </a:p>
          <a:p>
            <a:pPr indent="-350723" lvl="0" marL="457200" rtl="0" algn="l">
              <a:spcBef>
                <a:spcPts val="1200"/>
              </a:spcBef>
              <a:spcAft>
                <a:spcPts val="0"/>
              </a:spcAft>
              <a:buSzPct val="100000"/>
              <a:buChar char="-"/>
            </a:pPr>
            <a:r>
              <a:rPr lang="en" sz="3496"/>
              <a:t>Categorical Features</a:t>
            </a:r>
            <a:endParaRPr sz="2746"/>
          </a:p>
          <a:p>
            <a:pPr indent="-350723" lvl="0" marL="457200" rtl="0" algn="l">
              <a:spcBef>
                <a:spcPts val="0"/>
              </a:spcBef>
              <a:spcAft>
                <a:spcPts val="0"/>
              </a:spcAft>
              <a:buSzPct val="100000"/>
              <a:buChar char="-"/>
            </a:pPr>
            <a:r>
              <a:rPr lang="en" sz="3496"/>
              <a:t>Multiple missing values</a:t>
            </a:r>
            <a:endParaRPr sz="3496"/>
          </a:p>
          <a:p>
            <a:pPr indent="0" lvl="0" marL="0" rtl="0" algn="l">
              <a:spcBef>
                <a:spcPts val="1200"/>
              </a:spcBef>
              <a:spcAft>
                <a:spcPts val="1200"/>
              </a:spcAft>
              <a:buNone/>
            </a:pPr>
            <a:r>
              <a:t/>
            </a:r>
            <a:endParaRPr/>
          </a:p>
        </p:txBody>
      </p:sp>
      <p:pic>
        <p:nvPicPr>
          <p:cNvPr id="334" name="Google Shape;334;p20"/>
          <p:cNvPicPr preferRelativeResize="0"/>
          <p:nvPr/>
        </p:nvPicPr>
        <p:blipFill>
          <a:blip r:embed="rId3">
            <a:alphaModFix/>
          </a:blip>
          <a:stretch>
            <a:fillRect/>
          </a:stretch>
        </p:blipFill>
        <p:spPr>
          <a:xfrm>
            <a:off x="4925350" y="275575"/>
            <a:ext cx="3327325" cy="166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832825"/>
            <a:ext cx="7030500" cy="999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rgbClr val="000000"/>
              </a:buClr>
              <a:buSzPts val="852"/>
              <a:buFont typeface="Arial"/>
              <a:buNone/>
            </a:pPr>
            <a:r>
              <a:rPr lang="en">
                <a:latin typeface="Nunito"/>
                <a:ea typeface="Nunito"/>
                <a:cs typeface="Nunito"/>
                <a:sym typeface="Nunito"/>
              </a:rPr>
              <a:t>Feature Selection</a:t>
            </a:r>
            <a:endParaRPr/>
          </a:p>
        </p:txBody>
      </p:sp>
      <p:sp>
        <p:nvSpPr>
          <p:cNvPr id="340" name="Google Shape;340;p21"/>
          <p:cNvSpPr txBox="1"/>
          <p:nvPr>
            <p:ph idx="1" type="body"/>
          </p:nvPr>
        </p:nvSpPr>
        <p:spPr>
          <a:xfrm>
            <a:off x="1303800" y="2005650"/>
            <a:ext cx="5176800" cy="2142300"/>
          </a:xfrm>
          <a:prstGeom prst="rect">
            <a:avLst/>
          </a:prstGeom>
        </p:spPr>
        <p:txBody>
          <a:bodyPr anchorCtr="0" anchor="t" bIns="91425" lIns="91425" spcFirstLastPara="1" rIns="91425" wrap="square" tIns="91425">
            <a:noAutofit/>
          </a:bodyPr>
          <a:lstStyle/>
          <a:p>
            <a:pPr indent="-368776" lvl="0" marL="457200" rtl="0" algn="l">
              <a:lnSpc>
                <a:spcPct val="95000"/>
              </a:lnSpc>
              <a:spcBef>
                <a:spcPts val="0"/>
              </a:spcBef>
              <a:spcAft>
                <a:spcPts val="0"/>
              </a:spcAft>
              <a:buSzPts val="2208"/>
              <a:buChar char="-"/>
            </a:pPr>
            <a:r>
              <a:rPr lang="en" sz="2207"/>
              <a:t>Target</a:t>
            </a:r>
            <a:endParaRPr sz="2207"/>
          </a:p>
          <a:p>
            <a:pPr indent="-368776" lvl="0" marL="457200" rtl="0" algn="l">
              <a:lnSpc>
                <a:spcPct val="95000"/>
              </a:lnSpc>
              <a:spcBef>
                <a:spcPts val="0"/>
              </a:spcBef>
              <a:spcAft>
                <a:spcPts val="0"/>
              </a:spcAft>
              <a:buSzPts val="2208"/>
              <a:buChar char="-"/>
            </a:pPr>
            <a:r>
              <a:rPr lang="en" sz="2207"/>
              <a:t>Interest</a:t>
            </a:r>
            <a:endParaRPr sz="2207"/>
          </a:p>
          <a:p>
            <a:pPr indent="-368776" lvl="0" marL="457200" rtl="0" algn="l">
              <a:lnSpc>
                <a:spcPct val="95000"/>
              </a:lnSpc>
              <a:spcBef>
                <a:spcPts val="0"/>
              </a:spcBef>
              <a:spcAft>
                <a:spcPts val="0"/>
              </a:spcAft>
              <a:buSzPts val="2208"/>
              <a:buChar char="-"/>
            </a:pPr>
            <a:r>
              <a:rPr lang="en" sz="2207"/>
              <a:t>Future Analyses &amp; Recommendations</a:t>
            </a:r>
            <a:endParaRPr sz="2300"/>
          </a:p>
        </p:txBody>
      </p:sp>
      <p:pic>
        <p:nvPicPr>
          <p:cNvPr id="341" name="Google Shape;341;p21"/>
          <p:cNvPicPr preferRelativeResize="0"/>
          <p:nvPr/>
        </p:nvPicPr>
        <p:blipFill>
          <a:blip r:embed="rId3">
            <a:alphaModFix/>
          </a:blip>
          <a:stretch>
            <a:fillRect/>
          </a:stretch>
        </p:blipFill>
        <p:spPr>
          <a:xfrm>
            <a:off x="7080700" y="150025"/>
            <a:ext cx="1766800" cy="195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